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3400" y="3118104"/>
            <a:ext cx="604520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066800" y="5632704"/>
            <a:ext cx="497840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55600" y="2313432"/>
            <a:ext cx="309372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662680" y="2313432"/>
            <a:ext cx="309372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423164"/>
            <a:ext cx="6649084" cy="741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55600" y="2313432"/>
            <a:ext cx="640080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18080" y="9354312"/>
            <a:ext cx="2275840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55600" y="9354312"/>
            <a:ext cx="1635760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120640" y="9354312"/>
            <a:ext cx="1635760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lymatas.com/" TargetMode="Externa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flymatas.com/" TargetMode="External"/></Relationships>

</file>

<file path=ppt/slides/_rels/slide2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398" y="0"/>
            <a:ext cx="6702979" cy="10058400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 rot="2700000">
            <a:off x="802396" y="4821202"/>
            <a:ext cx="5489972" cy="42989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385"/>
              </a:lnSpc>
            </a:pPr>
            <a:r>
              <a:rPr dirty="0" sz="335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350" spc="7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35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350" spc="8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35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350" spc="8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35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822440" cy="8824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authentic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creative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backup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(Watch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Video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Insight)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8: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Need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at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Port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Entry?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Yes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visitor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holders.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 MT"/>
              <a:cs typeface="Arial MT"/>
            </a:endParaRPr>
          </a:p>
          <a:p>
            <a:pPr marL="12700" marR="211454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instance,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Canada’s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immigration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officers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request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around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80%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incoming </a:t>
            </a:r>
            <a:r>
              <a:rPr dirty="0" sz="1200" b="1">
                <a:latin typeface="Arial"/>
                <a:cs typeface="Arial"/>
              </a:rPr>
              <a:t>students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20%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visitors.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marL="12700" marR="18542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Other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UK,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Australia,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New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Zealand,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Finland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request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verify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capability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arrival.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questions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like: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much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cash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are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</a:t>
            </a:r>
            <a:r>
              <a:rPr dirty="0" sz="1200" spc="-10" i="1">
                <a:latin typeface="Arial"/>
                <a:cs typeface="Arial"/>
              </a:rPr>
              <a:t> carrying?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Can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show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debit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card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recent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account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balance?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Who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is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funding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stay?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Smart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Advice: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debit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card,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online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app.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overstate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capacity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border;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defend.</a:t>
            </a:r>
            <a:endParaRPr sz="1200">
              <a:latin typeface="Arial MT"/>
              <a:cs typeface="Arial MT"/>
            </a:endParaRPr>
          </a:p>
          <a:p>
            <a:pPr marL="469900" marR="135255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tourists,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Basic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 Allowance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(PTA/BTA)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20">
                <a:latin typeface="Arial MT"/>
                <a:cs typeface="Arial MT"/>
              </a:rPr>
              <a:t> your </a:t>
            </a:r>
            <a:r>
              <a:rPr dirty="0" sz="1200">
                <a:latin typeface="Arial MT"/>
                <a:cs typeface="Arial MT"/>
              </a:rPr>
              <a:t>declared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purpose.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 MT"/>
              <a:cs typeface="Arial MT"/>
            </a:endParaRPr>
          </a:p>
          <a:p>
            <a:pPr marL="12700" marR="32575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Remember: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approval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into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airport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enter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25" i="1">
                <a:latin typeface="Arial"/>
                <a:cs typeface="Arial"/>
              </a:rPr>
              <a:t>the </a:t>
            </a:r>
            <a:r>
              <a:rPr dirty="0" sz="1200" spc="-10" i="1">
                <a:latin typeface="Arial"/>
                <a:cs typeface="Arial"/>
              </a:rPr>
              <a:t>country.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2080"/>
              </a:lnSpc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9: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There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Fake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POF?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 Can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Identify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It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and</a:t>
            </a:r>
            <a:r>
              <a:rPr dirty="0" sz="1800" spc="-20" b="1">
                <a:latin typeface="Arial"/>
                <a:cs typeface="Arial"/>
              </a:rPr>
              <a:t> What </a:t>
            </a:r>
            <a:r>
              <a:rPr dirty="0" sz="1800" b="1">
                <a:latin typeface="Arial"/>
                <a:cs typeface="Arial"/>
              </a:rPr>
              <a:t>Are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Risks?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00"/>
              </a:spcBef>
            </a:pPr>
            <a:r>
              <a:rPr dirty="0" sz="1200">
                <a:latin typeface="Arial MT"/>
                <a:cs typeface="Arial MT"/>
              </a:rPr>
              <a:t>Unfortunately,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growing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problem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Africa’s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ecosystem.</a:t>
            </a:r>
            <a:endParaRPr sz="1200">
              <a:latin typeface="Arial MT"/>
              <a:cs typeface="Arial MT"/>
            </a:endParaRPr>
          </a:p>
          <a:p>
            <a:pPr marL="12700" marR="39370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Fake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fabricated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(often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called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“Oluwole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accounts”)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unethical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but </a:t>
            </a:r>
            <a:r>
              <a:rPr dirty="0" sz="1200" spc="-10">
                <a:latin typeface="Arial MT"/>
                <a:cs typeface="Arial MT"/>
              </a:rPr>
              <a:t>dangerous.</a:t>
            </a:r>
            <a:endParaRPr sz="1200">
              <a:latin typeface="Arial MT"/>
              <a:cs typeface="Arial MT"/>
            </a:endParaRPr>
          </a:p>
          <a:p>
            <a:pPr marL="193675" indent="-180975">
              <a:lnSpc>
                <a:spcPct val="100000"/>
              </a:lnSpc>
              <a:spcBef>
                <a:spcPts val="1300"/>
              </a:spcBef>
              <a:buFont typeface="Leelawadee UI"/>
              <a:buChar char="◻"/>
              <a:tabLst>
                <a:tab pos="193675" algn="l"/>
              </a:tabLst>
            </a:pP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Dangers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Fake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POF</a:t>
            </a:r>
            <a:endParaRPr sz="1350">
              <a:latin typeface="Arial"/>
              <a:cs typeface="Arial"/>
            </a:endParaRPr>
          </a:p>
          <a:p>
            <a:pPr lvl="1" marL="470534" indent="-229235">
              <a:lnSpc>
                <a:spcPts val="1410"/>
              </a:lnSpc>
              <a:spcBef>
                <a:spcPts val="134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Refusal: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Instant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disqualification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detected.</a:t>
            </a:r>
            <a:endParaRPr sz="1200">
              <a:latin typeface="Arial MT"/>
              <a:cs typeface="Arial MT"/>
            </a:endParaRPr>
          </a:p>
          <a:p>
            <a:pPr lvl="1"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Travel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Ban:</a:t>
            </a:r>
            <a:endParaRPr sz="1200">
              <a:latin typeface="Arial"/>
              <a:cs typeface="Arial"/>
            </a:endParaRPr>
          </a:p>
          <a:p>
            <a:pPr lvl="2" marL="926465" indent="-227965">
              <a:lnSpc>
                <a:spcPts val="1380"/>
              </a:lnSpc>
              <a:buSzPct val="83333"/>
              <a:buFont typeface="Courier New"/>
              <a:buChar char="o"/>
              <a:tabLst>
                <a:tab pos="926465" algn="l"/>
              </a:tabLst>
            </a:pPr>
            <a:r>
              <a:rPr dirty="0" sz="1200">
                <a:latin typeface="Arial MT"/>
                <a:cs typeface="Arial MT"/>
              </a:rPr>
              <a:t>UK — up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10 </a:t>
            </a:r>
            <a:r>
              <a:rPr dirty="0" sz="1200" spc="-10" b="1">
                <a:latin typeface="Arial"/>
                <a:cs typeface="Arial"/>
              </a:rPr>
              <a:t>years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lvl="2" marL="926465" indent="-227965">
              <a:lnSpc>
                <a:spcPts val="1380"/>
              </a:lnSpc>
              <a:buSzPct val="83333"/>
              <a:buFont typeface="Courier New"/>
              <a:buChar char="o"/>
              <a:tabLst>
                <a:tab pos="926465" algn="l"/>
              </a:tabLst>
            </a:pPr>
            <a:r>
              <a:rPr dirty="0" sz="1200">
                <a:latin typeface="Arial MT"/>
                <a:cs typeface="Arial MT"/>
              </a:rPr>
              <a:t>Canada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—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 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years.</a:t>
            </a:r>
            <a:endParaRPr sz="1200">
              <a:latin typeface="Arial"/>
              <a:cs typeface="Arial"/>
            </a:endParaRPr>
          </a:p>
          <a:p>
            <a:pPr lvl="2" marL="926465" indent="-227965">
              <a:lnSpc>
                <a:spcPts val="1380"/>
              </a:lnSpc>
              <a:buSzPct val="83333"/>
              <a:buFont typeface="Courier New"/>
              <a:buChar char="o"/>
              <a:tabLst>
                <a:tab pos="926465" algn="l"/>
              </a:tabLst>
            </a:pPr>
            <a:r>
              <a:rPr dirty="0" sz="1200">
                <a:latin typeface="Arial MT"/>
                <a:cs typeface="Arial MT"/>
              </a:rPr>
              <a:t>Schengen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—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years.</a:t>
            </a:r>
            <a:endParaRPr sz="1200">
              <a:latin typeface="Arial"/>
              <a:cs typeface="Arial"/>
            </a:endParaRPr>
          </a:p>
          <a:p>
            <a:pPr lvl="1"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Permanent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Record: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Fraud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flags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appear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future</a:t>
            </a:r>
            <a:r>
              <a:rPr dirty="0" sz="1200" spc="-10">
                <a:latin typeface="Arial MT"/>
                <a:cs typeface="Arial MT"/>
              </a:rPr>
              <a:t> applications.</a:t>
            </a:r>
            <a:endParaRPr sz="1200">
              <a:latin typeface="Arial MT"/>
              <a:cs typeface="Arial MT"/>
            </a:endParaRPr>
          </a:p>
          <a:p>
            <a:pPr lvl="1"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Loss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credibility: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affect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future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other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countries.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might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open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faster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close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future</a:t>
            </a:r>
            <a:r>
              <a:rPr dirty="0" sz="1200" spc="-10">
                <a:latin typeface="Arial MT"/>
                <a:cs typeface="Arial MT"/>
              </a:rPr>
              <a:t> tighter.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 MT"/>
              <a:cs typeface="Arial MT"/>
            </a:endParaRPr>
          </a:p>
          <a:p>
            <a:pPr marL="12700" marR="377190">
              <a:lnSpc>
                <a:spcPts val="1610"/>
              </a:lnSpc>
            </a:pPr>
            <a:r>
              <a:rPr dirty="0" sz="1400" b="1">
                <a:latin typeface="Arial"/>
                <a:cs typeface="Arial"/>
              </a:rPr>
              <a:t>Always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Remember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that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10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Refusals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is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better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than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One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Ban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for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either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3years, </a:t>
            </a:r>
            <a:r>
              <a:rPr dirty="0" sz="1400" b="1">
                <a:latin typeface="Arial"/>
                <a:cs typeface="Arial"/>
              </a:rPr>
              <a:t>5Years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or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10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Years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because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of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fake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POF</a:t>
            </a:r>
            <a:endParaRPr sz="14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0783"/>
            <a:ext cx="6591300" cy="90951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93675" indent="-180975">
              <a:lnSpc>
                <a:spcPct val="100000"/>
              </a:lnSpc>
              <a:spcBef>
                <a:spcPts val="105"/>
              </a:spcBef>
              <a:buFont typeface="Leelawadee UI"/>
              <a:buChar char="◻"/>
              <a:tabLst>
                <a:tab pos="193675" algn="l"/>
              </a:tabLst>
            </a:pPr>
            <a:r>
              <a:rPr dirty="0" sz="1350" b="1">
                <a:latin typeface="Arial"/>
                <a:cs typeface="Arial"/>
              </a:rPr>
              <a:t>How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to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Identify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Fake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Manipulated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Statements</a:t>
            </a:r>
            <a:endParaRPr sz="1350">
              <a:latin typeface="Arial"/>
              <a:cs typeface="Arial"/>
            </a:endParaRPr>
          </a:p>
          <a:p>
            <a:pPr lvl="1" marL="469265" indent="-227965">
              <a:lnSpc>
                <a:spcPts val="1410"/>
              </a:lnSpc>
              <a:spcBef>
                <a:spcPts val="135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Absence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verifiable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contact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details.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Unusual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blurred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logos/stamps.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Digital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stamps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photo-</a:t>
            </a:r>
            <a:r>
              <a:rPr dirty="0" sz="1200">
                <a:latin typeface="Arial MT"/>
                <a:cs typeface="Arial MT"/>
              </a:rPr>
              <a:t>shopped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0">
                <a:latin typeface="Arial MT"/>
                <a:cs typeface="Arial MT"/>
              </a:rPr>
              <a:t> misaligned.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numbers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matching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formats.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Dates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align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transaction</a:t>
            </a:r>
            <a:r>
              <a:rPr dirty="0" sz="1200" spc="-20">
                <a:latin typeface="Arial MT"/>
                <a:cs typeface="Arial MT"/>
              </a:rPr>
              <a:t> flow.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Agents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submission.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Rule: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“If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didn’t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safe.”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 MT"/>
              <a:cs typeface="Arial MT"/>
            </a:endParaRPr>
          </a:p>
          <a:p>
            <a:pPr marL="12700" marR="882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download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print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bank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statement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yourself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collect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stamped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branch. </a:t>
            </a:r>
            <a:r>
              <a:rPr dirty="0" sz="1200">
                <a:latin typeface="Arial MT"/>
                <a:cs typeface="Arial MT"/>
              </a:rPr>
              <a:t>Never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 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“upload”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unseen.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350" b="1">
                <a:latin typeface="Arial"/>
                <a:cs typeface="Arial"/>
              </a:rPr>
              <a:t>Verification</a:t>
            </a:r>
            <a:r>
              <a:rPr dirty="0" sz="1350" spc="-6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Reality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statements.</a:t>
            </a:r>
            <a:endParaRPr sz="1200">
              <a:latin typeface="Arial MT"/>
              <a:cs typeface="Arial MT"/>
            </a:endParaRPr>
          </a:p>
          <a:p>
            <a:pPr marL="12700" marR="8826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contact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head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authenticity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cross- </a:t>
            </a:r>
            <a:r>
              <a:rPr dirty="0" sz="1200">
                <a:latin typeface="Arial MT"/>
                <a:cs typeface="Arial MT"/>
              </a:rPr>
              <a:t>check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branch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also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investment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certificates,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scholarship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claims.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 b="1">
                <a:latin typeface="Arial"/>
                <a:cs typeface="Arial"/>
              </a:rPr>
              <a:t>Lesson: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assume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will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be</a:t>
            </a:r>
            <a:r>
              <a:rPr dirty="0" sz="1200" spc="-10" i="1">
                <a:latin typeface="Arial"/>
                <a:cs typeface="Arial"/>
              </a:rPr>
              <a:t> verified.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"/>
              <a:cs typeface="Arial"/>
            </a:endParaRPr>
          </a:p>
          <a:p>
            <a:pPr marL="12700" marR="638810">
              <a:lnSpc>
                <a:spcPts val="2080"/>
              </a:lnSpc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10: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</a:t>
            </a:r>
            <a:r>
              <a:rPr dirty="0" sz="1800" spc="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Repackage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POF After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Visa </a:t>
            </a:r>
            <a:r>
              <a:rPr dirty="0" sz="1800" b="1">
                <a:latin typeface="Arial"/>
                <a:cs typeface="Arial"/>
              </a:rPr>
              <a:t>Refusal?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feedback.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30"/>
              </a:lnSpc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rejection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cites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insufficiency,”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rebuild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stronger.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Steps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to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Repackage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POF: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35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Analyze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refusal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letter.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Identify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exact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concern.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Allow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3–6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months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rebuild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consistent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statement.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Eliminate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lump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sums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clarify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documentation.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Provide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new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back-</a:t>
            </a:r>
            <a:r>
              <a:rPr dirty="0" sz="1200" b="1">
                <a:latin typeface="Arial"/>
                <a:cs typeface="Arial"/>
              </a:rPr>
              <a:t>up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proofs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contracts,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salary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slips,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evidence.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Include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powerful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new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Explanation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(LFE).</a:t>
            </a:r>
            <a:endParaRPr sz="1200">
              <a:latin typeface="Arial"/>
              <a:cs typeface="Arial"/>
            </a:endParaRPr>
          </a:p>
          <a:p>
            <a:pPr marL="469900" marR="5080" indent="-228600">
              <a:lnSpc>
                <a:spcPts val="1380"/>
              </a:lnSpc>
              <a:spcBef>
                <a:spcPts val="70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If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changing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banks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explanation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meets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credibility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standards.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second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attempt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convincing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first.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350" b="1">
                <a:latin typeface="Arial"/>
                <a:cs typeface="Arial"/>
              </a:rPr>
              <a:t>Quick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Recap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–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Section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Two</a:t>
            </a:r>
            <a:endParaRPr sz="1350">
              <a:latin typeface="Arial"/>
              <a:cs typeface="Arial"/>
            </a:endParaRPr>
          </a:p>
          <a:p>
            <a:pPr lvl="1"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Lump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sums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explanations.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Consistency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stronger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sudden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wealth.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Embassies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verify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everything.</a:t>
            </a:r>
            <a:endParaRPr sz="1200">
              <a:latin typeface="Arial"/>
              <a:cs typeface="Arial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Honesty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clarity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outperform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fabricated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perfection.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 MT"/>
              <a:cs typeface="Arial MT"/>
            </a:endParaRPr>
          </a:p>
          <a:p>
            <a:pPr marL="12700" marR="10287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teaches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much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well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funds </a:t>
            </a:r>
            <a:r>
              <a:rPr dirty="0" sz="1200" i="1">
                <a:latin typeface="Arial"/>
                <a:cs typeface="Arial"/>
              </a:rPr>
              <a:t>make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sense.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dirty="0"/>
              <a:t>SECTION</a:t>
            </a:r>
            <a:r>
              <a:rPr dirty="0" spc="-60"/>
              <a:t> </a:t>
            </a:r>
            <a:r>
              <a:rPr dirty="0"/>
              <a:t>THREE:</a:t>
            </a:r>
            <a:r>
              <a:rPr dirty="0" spc="-60"/>
              <a:t> </a:t>
            </a:r>
            <a:r>
              <a:rPr dirty="0"/>
              <a:t>LOANS,</a:t>
            </a:r>
            <a:r>
              <a:rPr dirty="0" spc="-60"/>
              <a:t> </a:t>
            </a:r>
            <a:r>
              <a:rPr dirty="0"/>
              <a:t>SCHOLARSHIPS</a:t>
            </a:r>
            <a:r>
              <a:rPr dirty="0" spc="-70"/>
              <a:t> </a:t>
            </a:r>
            <a:r>
              <a:rPr dirty="0" spc="-50"/>
              <a:t>&amp; </a:t>
            </a:r>
            <a:r>
              <a:rPr dirty="0" spc="-10"/>
              <a:t>SPONSORSHIPS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310131"/>
            <a:ext cx="6581140" cy="3160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 i="1">
                <a:latin typeface="Arial"/>
                <a:cs typeface="Arial"/>
              </a:rPr>
              <a:t>Understanding</a:t>
            </a:r>
            <a:r>
              <a:rPr dirty="0" sz="1350" spc="-4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What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Works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—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and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What</a:t>
            </a:r>
            <a:r>
              <a:rPr dirty="0" sz="1350" spc="-1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Fails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—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in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2025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Visa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Applications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11: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Use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Loan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for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(POF)?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short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answer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“No-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directly.”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However,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controlled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acceptable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exceptions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apply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25">
                <a:latin typeface="Arial MT"/>
                <a:cs typeface="Arial MT"/>
              </a:rPr>
              <a:t> is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Arial"/>
                <a:cs typeface="Arial"/>
              </a:rPr>
              <a:t>legitimate,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traceable,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recognized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school.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 MT"/>
              <a:cs typeface="Arial MT"/>
            </a:endParaRPr>
          </a:p>
          <a:p>
            <a:pPr marL="12700" marR="10477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real,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available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money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borrowed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 </a:t>
            </a:r>
            <a:r>
              <a:rPr dirty="0" sz="1200">
                <a:latin typeface="Arial MT"/>
                <a:cs typeface="Arial MT"/>
              </a:rPr>
              <a:t>temporary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repayment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pressure.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05"/>
              </a:spcBef>
            </a:pPr>
            <a:r>
              <a:rPr dirty="0" sz="1200">
                <a:latin typeface="Arial MT"/>
                <a:cs typeface="Arial MT"/>
              </a:rPr>
              <a:t>Loans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considered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debts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assets.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Hence,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view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signs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instability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unless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proven</a:t>
            </a:r>
            <a:r>
              <a:rPr dirty="0" sz="1200" spc="-10">
                <a:latin typeface="Arial MT"/>
                <a:cs typeface="Arial MT"/>
              </a:rPr>
              <a:t> otherwise.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spc="-125" b="1">
                <a:latin typeface="Leelawadee UI"/>
                <a:cs typeface="Leelawadee UI"/>
              </a:rPr>
              <a:t>◻</a:t>
            </a:r>
            <a:r>
              <a:rPr dirty="0" sz="1350" b="1">
                <a:latin typeface="Leelawadee UI"/>
                <a:cs typeface="Leelawadee UI"/>
              </a:rPr>
              <a:t> </a:t>
            </a: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Loan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Can</a:t>
            </a:r>
            <a:r>
              <a:rPr dirty="0" sz="1350" spc="-1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Be </a:t>
            </a:r>
            <a:r>
              <a:rPr dirty="0" sz="1350" spc="-10" b="1">
                <a:latin typeface="Arial"/>
                <a:cs typeface="Arial"/>
              </a:rPr>
              <a:t>Accepted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Study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accept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specific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conditions: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25450" y="4671780"/>
          <a:ext cx="6816090" cy="2850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4730"/>
                <a:gridCol w="5724525"/>
              </a:tblGrid>
              <a:tr h="279400">
                <a:tc>
                  <a:txBody>
                    <a:bodyPr/>
                    <a:lstStyle/>
                    <a:p>
                      <a:pPr marL="237490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Country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1345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Loan</a:t>
                      </a:r>
                      <a:r>
                        <a:rPr dirty="0" sz="12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Acceptance</a:t>
                      </a:r>
                      <a:r>
                        <a:rPr dirty="0" sz="12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Policy</a:t>
                      </a:r>
                      <a:r>
                        <a:rPr dirty="0" sz="12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(as</a:t>
                      </a:r>
                      <a:r>
                        <a:rPr dirty="0" sz="12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2025)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Canada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49530" marR="661670">
                        <a:lnSpc>
                          <a:spcPts val="1380"/>
                        </a:lnSpc>
                        <a:spcBef>
                          <a:spcPts val="84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Accepts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educational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loans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from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recognized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banks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licensed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lenders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if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disbursement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proof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attached.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must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cover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tuition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living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expenses.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06680"/>
                </a:tc>
              </a:tr>
              <a:tr h="607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 marR="315595" indent="42545">
                        <a:lnSpc>
                          <a:spcPts val="1380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United Kingdom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49530" marR="525145">
                        <a:lnSpc>
                          <a:spcPts val="1380"/>
                        </a:lnSpc>
                        <a:spcBef>
                          <a:spcPts val="84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Accepts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official</a:t>
                      </a:r>
                      <a:r>
                        <a:rPr dirty="0" sz="12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student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loans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(government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institutional)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backed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by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legal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agreements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disbursement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letters.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06680"/>
                </a:tc>
              </a:tr>
              <a:tr h="563245">
                <a:tc>
                  <a:txBody>
                    <a:bodyPr/>
                    <a:lstStyle/>
                    <a:p>
                      <a:pPr marL="31750" marR="458470" indent="42545">
                        <a:lnSpc>
                          <a:spcPts val="1380"/>
                        </a:lnSpc>
                        <a:spcBef>
                          <a:spcPts val="118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United States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150495"/>
                </a:tc>
                <a:tc>
                  <a:txBody>
                    <a:bodyPr/>
                    <a:lstStyle/>
                    <a:p>
                      <a:pPr marL="49530" marR="24130">
                        <a:lnSpc>
                          <a:spcPts val="1380"/>
                        </a:lnSpc>
                        <a:spcBef>
                          <a:spcPts val="50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Accepts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approved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and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disbursed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loans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from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banks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student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agencies.</a:t>
                      </a:r>
                      <a:r>
                        <a:rPr dirty="0" sz="12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The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amount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must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accessible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before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visa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interview.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</a:tr>
              <a:tr h="257175">
                <a:tc>
                  <a:txBody>
                    <a:bodyPr/>
                    <a:lstStyle/>
                    <a:p>
                      <a:pPr marL="75565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Australia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Accepts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student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if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officially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approved,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disbursed,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and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documented.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1435"/>
                </a:tc>
              </a:tr>
              <a:tr h="34417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New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 Zealand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93980"/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Accepts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if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payment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made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directly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school.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35585">
                <a:tc>
                  <a:txBody>
                    <a:bodyPr/>
                    <a:lstStyle/>
                    <a:p>
                      <a:pPr marL="74295">
                        <a:lnSpc>
                          <a:spcPts val="1355"/>
                        </a:lnSpc>
                        <a:spcBef>
                          <a:spcPts val="40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Schengen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1435"/>
                </a:tc>
                <a:tc>
                  <a:txBody>
                    <a:bodyPr/>
                    <a:lstStyle/>
                    <a:p>
                      <a:pPr marL="49530">
                        <a:lnSpc>
                          <a:spcPts val="1355"/>
                        </a:lnSpc>
                        <a:spcBef>
                          <a:spcPts val="40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Generally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discourage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loans;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prefer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personal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savings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verified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sponsors.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5143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500" y="7704835"/>
            <a:ext cx="6428740" cy="18161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What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to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Provide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Using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Loan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as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POF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200">
                <a:latin typeface="Arial MT"/>
                <a:cs typeface="Arial MT"/>
              </a:rPr>
              <a:t>If your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 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institutional</a:t>
            </a:r>
            <a:r>
              <a:rPr dirty="0" sz="1200" b="1">
                <a:latin typeface="Arial"/>
                <a:cs typeface="Arial"/>
              </a:rPr>
              <a:t> and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documented</a:t>
            </a:r>
            <a:r>
              <a:rPr dirty="0" sz="1200" spc="-1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attach: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spcBef>
                <a:spcPts val="1345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Loan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Approval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letterhead,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purpose).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Disbursement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Evidence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(receipt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transaction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record).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Loan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Agreement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repayment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interest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rate.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Statement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from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lender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confirming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use.</a:t>
            </a:r>
            <a:endParaRPr sz="1200">
              <a:latin typeface="Arial MT"/>
              <a:cs typeface="Arial MT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Explanation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(LOE)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clearly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necessary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 </a:t>
            </a:r>
            <a:r>
              <a:rPr dirty="0" sz="1200" spc="-25">
                <a:latin typeface="Arial MT"/>
                <a:cs typeface="Arial MT"/>
              </a:rPr>
              <a:t>was </a:t>
            </a:r>
            <a:r>
              <a:rPr dirty="0" sz="1200">
                <a:latin typeface="Arial MT"/>
                <a:cs typeface="Arial MT"/>
              </a:rPr>
              <a:t>obtained </a:t>
            </a:r>
            <a:r>
              <a:rPr dirty="0" sz="1200" spc="-10">
                <a:latin typeface="Arial MT"/>
                <a:cs typeface="Arial MT"/>
              </a:rPr>
              <a:t>legitimately.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0783"/>
            <a:ext cx="6859905" cy="7773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Flymatas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Warnings</a:t>
            </a:r>
            <a:endParaRPr sz="135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present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“borrowed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money”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friends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“short-</a:t>
            </a:r>
            <a:r>
              <a:rPr dirty="0" sz="1200">
                <a:latin typeface="Arial MT"/>
                <a:cs typeface="Arial MT"/>
              </a:rPr>
              <a:t>term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loans”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POF.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dump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borrowed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lump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 close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date.</a:t>
            </a:r>
            <a:endParaRPr sz="1200">
              <a:latin typeface="Arial MT"/>
              <a:cs typeface="Arial MT"/>
            </a:endParaRPr>
          </a:p>
          <a:p>
            <a:pPr marL="469900" marR="5080" indent="-228600">
              <a:lnSpc>
                <a:spcPts val="1380"/>
              </a:lnSpc>
              <a:spcBef>
                <a:spcPts val="6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officially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verifiable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refusal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travel </a:t>
            </a:r>
            <a:r>
              <a:rPr dirty="0" sz="1200" spc="-20" b="1">
                <a:latin typeface="Arial"/>
                <a:cs typeface="Arial"/>
              </a:rPr>
              <a:t>ban</a:t>
            </a:r>
            <a:r>
              <a:rPr dirty="0" sz="1200" spc="-2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0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Smart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Advice:</a:t>
            </a:r>
            <a:endParaRPr sz="1200">
              <a:latin typeface="Arial"/>
              <a:cs typeface="Arial"/>
            </a:endParaRPr>
          </a:p>
          <a:p>
            <a:pPr marL="12700" marR="70485">
              <a:lnSpc>
                <a:spcPts val="1380"/>
              </a:lnSpc>
              <a:spcBef>
                <a:spcPts val="70"/>
              </a:spcBef>
            </a:pP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 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accepted.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legitimate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strengthen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case,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hidden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destroy</a:t>
            </a:r>
            <a:r>
              <a:rPr dirty="0" sz="1200" spc="-25">
                <a:latin typeface="Arial MT"/>
                <a:cs typeface="Arial MT"/>
              </a:rPr>
              <a:t> it.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 MT"/>
              <a:cs typeface="Arial MT"/>
            </a:endParaRPr>
          </a:p>
          <a:p>
            <a:pPr marL="12700" marR="1905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deliberately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mention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Platform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Agency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client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successfully.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However,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request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personal </a:t>
            </a:r>
            <a:r>
              <a:rPr dirty="0" sz="1200">
                <a:latin typeface="Arial MT"/>
                <a:cs typeface="Arial MT"/>
              </a:rPr>
              <a:t>verification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decision 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them.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5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12: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</a:t>
            </a:r>
            <a:r>
              <a:rPr dirty="0" sz="1800" spc="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Use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Scholarship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Funds?</a:t>
            </a:r>
            <a:endParaRPr sz="1800">
              <a:latin typeface="Arial"/>
              <a:cs typeface="Arial"/>
            </a:endParaRPr>
          </a:p>
          <a:p>
            <a:pPr marL="12700" marR="238125">
              <a:lnSpc>
                <a:spcPts val="1380"/>
              </a:lnSpc>
              <a:spcBef>
                <a:spcPts val="1460"/>
              </a:spcBef>
            </a:pPr>
            <a:r>
              <a:rPr dirty="0" sz="1200">
                <a:latin typeface="Arial MT"/>
                <a:cs typeface="Arial MT"/>
              </a:rPr>
              <a:t>Scholarships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strongest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respected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worldwide.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demonstrate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academic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merit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readiness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since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awarding</a:t>
            </a:r>
            <a:r>
              <a:rPr dirty="0" sz="1200" spc="-20">
                <a:latin typeface="Arial MT"/>
                <a:cs typeface="Arial MT"/>
              </a:rPr>
              <a:t> body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already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validated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eligibility.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350" b="1">
                <a:latin typeface="Arial"/>
                <a:cs typeface="Arial"/>
              </a:rPr>
              <a:t>Types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Scholarships</a:t>
            </a:r>
            <a:endParaRPr sz="1350">
              <a:latin typeface="Arial"/>
              <a:cs typeface="Arial"/>
            </a:endParaRPr>
          </a:p>
          <a:p>
            <a:pPr marL="469900" marR="511809" indent="-228600">
              <a:lnSpc>
                <a:spcPts val="1380"/>
              </a:lnSpc>
              <a:spcBef>
                <a:spcPts val="1420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Government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Scholarships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e.g.,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Chevening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(UK),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Fulbright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(USA),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Vanier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(Canada), </a:t>
            </a:r>
            <a:r>
              <a:rPr dirty="0" sz="1200" i="1">
                <a:latin typeface="Arial"/>
                <a:cs typeface="Arial"/>
              </a:rPr>
              <a:t>Australia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Awards,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DAAD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(Germany),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SI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Scholarship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(Sweden)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325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spc="-10" b="1">
                <a:latin typeface="Arial"/>
                <a:cs typeface="Arial"/>
              </a:rPr>
              <a:t>Institutional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Scholarships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offered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universities.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Corporate/NGO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Scholarships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funded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companies,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religious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bodies,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foundations.</a:t>
            </a:r>
            <a:endParaRPr sz="1200">
              <a:latin typeface="Arial MT"/>
              <a:cs typeface="Arial MT"/>
            </a:endParaRPr>
          </a:p>
          <a:p>
            <a:pPr marL="469900" marR="729615" indent="-228600">
              <a:lnSpc>
                <a:spcPts val="1380"/>
              </a:lnSpc>
              <a:spcBef>
                <a:spcPts val="65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Employer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Church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Scholarships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awarded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members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staff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career advancement.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350" b="1">
                <a:latin typeface="Arial"/>
                <a:cs typeface="Arial"/>
              </a:rPr>
              <a:t>What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Makes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Scholarship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Valid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for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25" b="1">
                <a:latin typeface="Arial"/>
                <a:cs typeface="Arial"/>
              </a:rPr>
              <a:t>POF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valid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scholarship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10">
                <a:latin typeface="Arial MT"/>
                <a:cs typeface="Arial MT"/>
              </a:rPr>
              <a:t> should: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letterhead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awarding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body.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Clearly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name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course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institution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Indicate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amount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covered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(tuition,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expenses,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accommodation,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etc.).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mode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disbursement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(direct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student).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verifiable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via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contact,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email,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portal.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1200">
              <a:latin typeface="Arial MT"/>
              <a:cs typeface="Arial MT"/>
            </a:endParaRPr>
          </a:p>
          <a:p>
            <a:pPr marL="12700" marR="571500">
              <a:lnSpc>
                <a:spcPts val="1400"/>
              </a:lnSpc>
            </a:pPr>
            <a:r>
              <a:rPr dirty="0" sz="1350" b="1">
                <a:latin typeface="Arial"/>
                <a:cs typeface="Arial"/>
              </a:rPr>
              <a:t>If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Scholarship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Covers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Only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Part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Cost</a:t>
            </a:r>
            <a:r>
              <a:rPr dirty="0" sz="1350" spc="-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financial </a:t>
            </a:r>
            <a:r>
              <a:rPr dirty="0" sz="1200">
                <a:latin typeface="Arial MT"/>
                <a:cs typeface="Arial MT"/>
              </a:rPr>
              <a:t>capacity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remaining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balance.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instance: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8404056"/>
          <a:ext cx="3021965" cy="596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41880"/>
                <a:gridCol w="603884"/>
              </a:tblGrid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Tuition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+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Living</a:t>
                      </a:r>
                      <a:r>
                        <a:rPr dirty="0" sz="12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Expenses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$40,000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Scholarship</a:t>
                      </a:r>
                      <a:r>
                        <a:rPr dirty="0" sz="1200" spc="-7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Covers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$25,000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to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Cover</a:t>
                      </a:r>
                      <a:r>
                        <a:rPr dirty="0" sz="12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Personally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algn="ctr" marR="508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$15,000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44500" y="9186164"/>
            <a:ext cx="57118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Attach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sponsor’s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bank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statement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showing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$15,000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balance.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0783"/>
            <a:ext cx="6854825" cy="73190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969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Our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Field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Experience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at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Flymatas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external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corporate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scholarships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employer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church),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to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credited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student’s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“available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use.”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scholarship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insists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paying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school,</a:t>
            </a:r>
            <a:r>
              <a:rPr dirty="0" sz="1200" spc="-10">
                <a:latin typeface="Arial MT"/>
                <a:cs typeface="Arial MT"/>
              </a:rPr>
              <a:t> include: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award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and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from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sponsor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stating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payment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directly.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05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Golden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Rule:</a:t>
            </a:r>
            <a:endParaRPr sz="1200">
              <a:latin typeface="Arial"/>
              <a:cs typeface="Arial"/>
            </a:endParaRPr>
          </a:p>
          <a:p>
            <a:pPr marL="12700" marR="217170">
              <a:lnSpc>
                <a:spcPts val="1380"/>
              </a:lnSpc>
              <a:spcBef>
                <a:spcPts val="60"/>
              </a:spcBef>
            </a:pPr>
            <a:r>
              <a:rPr dirty="0" sz="1200" i="1">
                <a:latin typeface="Arial"/>
                <a:cs typeface="Arial"/>
              </a:rPr>
              <a:t>“Scholarship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speaks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louder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than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savings</a:t>
            </a:r>
            <a:r>
              <a:rPr dirty="0" sz="1200" spc="3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but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silence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kills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credibility.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Always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attach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clear,</a:t>
            </a:r>
            <a:r>
              <a:rPr dirty="0" sz="1200" spc="-10" i="1">
                <a:latin typeface="Arial"/>
                <a:cs typeface="Arial"/>
              </a:rPr>
              <a:t> verifiable documents.”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"/>
              <a:cs typeface="Arial"/>
            </a:endParaRPr>
          </a:p>
          <a:p>
            <a:pPr marL="12700" marR="26034">
              <a:lnSpc>
                <a:spcPts val="2060"/>
              </a:lnSpc>
              <a:spcBef>
                <a:spcPts val="5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13: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Use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Sponsorship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Letter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or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Account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My </a:t>
            </a:r>
            <a:r>
              <a:rPr dirty="0" sz="1800" spc="-20" b="1">
                <a:latin typeface="Arial"/>
                <a:cs typeface="Arial"/>
              </a:rPr>
              <a:t>POF?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0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sponsorship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sensitive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evolved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significantly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over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time.</a:t>
            </a:r>
            <a:endParaRPr sz="1200">
              <a:latin typeface="Arial MT"/>
              <a:cs typeface="Arial MT"/>
            </a:endParaRPr>
          </a:p>
          <a:p>
            <a:pPr marL="12700" marR="27686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Between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2018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2023,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African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relied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heavily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sponsorship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family accounts.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However,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tightened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due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abuse.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Who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Should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Avoid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Sponsorship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Letters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Above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years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old</a:t>
            </a:r>
            <a:r>
              <a:rPr dirty="0" sz="1200" spc="-2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Applying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postgraduate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studies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Applying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migration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work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visas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primary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12700" marR="22345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expect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adults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control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over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 </a:t>
            </a: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 you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advisable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that: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05"/>
              </a:lnSpc>
              <a:spcBef>
                <a:spcPts val="130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transfers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account;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0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opens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joint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(where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co-owner).</a:t>
            </a:r>
            <a:endParaRPr sz="1200">
              <a:latin typeface="Arial MT"/>
              <a:cs typeface="Arial MT"/>
            </a:endParaRPr>
          </a:p>
          <a:p>
            <a:pPr marL="4699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Who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Can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(Acceptable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Sponsors)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7949904"/>
          <a:ext cx="6935470" cy="15855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17115"/>
                <a:gridCol w="4542154"/>
              </a:tblGrid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Category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Recommended</a:t>
                      </a:r>
                      <a:r>
                        <a:rPr dirty="0" sz="12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Relationship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387985">
                <a:tc>
                  <a:txBody>
                    <a:bodyPr/>
                    <a:lstStyle/>
                    <a:p>
                      <a:pPr marL="31750" marR="81280">
                        <a:lnSpc>
                          <a:spcPts val="138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Undergraduate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Applicants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(0–22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years)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Biological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parents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legal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guardians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93980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Postgraduate</a:t>
                      </a:r>
                      <a:r>
                        <a:rPr dirty="0" sz="12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Applicants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Self-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funding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only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(transfer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funds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personal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account)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Couples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(Study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Dependent)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Principal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applicant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should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hold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funds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388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Medical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Trip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93980"/>
                </a:tc>
                <a:tc>
                  <a:txBody>
                    <a:bodyPr/>
                    <a:lstStyle/>
                    <a:p>
                      <a:pPr marL="88900" marR="24130">
                        <a:lnSpc>
                          <a:spcPts val="138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Sponsor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(family,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government,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NGO)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must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prove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clear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relationship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and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capacity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Minors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Parents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legal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guardians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only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29259"/>
            <a:ext cx="6772275" cy="89274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Why</a:t>
            </a:r>
            <a:r>
              <a:rPr dirty="0" sz="1350" spc="-5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Most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Sponsorships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Fail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50"/>
              </a:spcBef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name.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Relationship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between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proven.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Sponsor’s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source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unclear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inconsistent.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unrelated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people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(embassies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notice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patterns).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Affidavit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used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without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evidence.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Case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Example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We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attend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postgraduate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uncle’s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90">
                <a:latin typeface="Arial MT"/>
                <a:cs typeface="Arial MT"/>
              </a:rPr>
              <a:t>₦196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Canada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visa.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stating: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“Funds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use.”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reapplied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six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later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20">
                <a:latin typeface="Arial MT"/>
                <a:cs typeface="Arial MT"/>
              </a:rPr>
              <a:t>₦55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(funds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gifted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same </a:t>
            </a:r>
            <a:r>
              <a:rPr dirty="0" sz="1200">
                <a:latin typeface="Arial MT"/>
                <a:cs typeface="Arial MT"/>
              </a:rPr>
              <a:t>uncle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properly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transferred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documented),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approved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difference?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Ownership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control.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350" b="1">
                <a:latin typeface="Arial"/>
                <a:cs typeface="Arial"/>
              </a:rPr>
              <a:t>Smart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Sponsorship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Alternatives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insists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keeping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control: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temporary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name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(funded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them).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 b="1">
                <a:latin typeface="Arial"/>
                <a:cs typeface="Arial"/>
              </a:rPr>
              <a:t>post-</a:t>
            </a:r>
            <a:r>
              <a:rPr dirty="0" sz="1200" b="1">
                <a:latin typeface="Arial"/>
                <a:cs typeface="Arial"/>
              </a:rPr>
              <a:t>dated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cheque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instruction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letter.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gradually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consistency.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remember: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these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authentic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explainable.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“Let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it.”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Arial MT"/>
              <a:cs typeface="Arial MT"/>
            </a:endParaRPr>
          </a:p>
          <a:p>
            <a:pPr marL="12700" marR="107314">
              <a:lnSpc>
                <a:spcPts val="2060"/>
              </a:lnSpc>
              <a:spcBef>
                <a:spcPts val="5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14: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Use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Company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or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Business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Account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as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Funds?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20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answer: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No,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directly.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view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corporate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belonging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business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personally.</a:t>
            </a:r>
            <a:endParaRPr sz="1200">
              <a:latin typeface="Arial MT"/>
              <a:cs typeface="Arial MT"/>
            </a:endParaRPr>
          </a:p>
          <a:p>
            <a:pPr marL="12700" marR="20066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suggests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might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freely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 </a:t>
            </a:r>
            <a:r>
              <a:rPr dirty="0" sz="1200" spc="-10">
                <a:latin typeface="Arial MT"/>
                <a:cs typeface="Arial MT"/>
              </a:rPr>
              <a:t>study.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350" b="1">
                <a:latin typeface="Arial"/>
                <a:cs typeface="Arial"/>
              </a:rPr>
              <a:t>Acceptable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Business-</a:t>
            </a:r>
            <a:r>
              <a:rPr dirty="0" sz="1350" b="1">
                <a:latin typeface="Arial"/>
                <a:cs typeface="Arial"/>
              </a:rPr>
              <a:t>Sponsored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</a:t>
            </a:r>
            <a:r>
              <a:rPr dirty="0" sz="1350" spc="-10" b="1">
                <a:latin typeface="Arial"/>
                <a:cs typeface="Arial"/>
              </a:rPr>
              <a:t> Approach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you: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05"/>
              </a:lnSpc>
              <a:spcBef>
                <a:spcPts val="1345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Transfer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account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Clearly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label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“Education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sponsorship,”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“Overseas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training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allowance”</a:t>
            </a:r>
            <a:r>
              <a:rPr dirty="0" sz="1200" spc="-10">
                <a:latin typeface="Arial MT"/>
                <a:cs typeface="Arial MT"/>
              </a:rPr>
              <a:t>).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5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Attach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company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resolution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stating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reason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sponsorship.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Include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company’s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registration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(CAC,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tax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etc.).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723380" cy="8989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legitimately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still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personally </a:t>
            </a:r>
            <a:r>
              <a:rPr dirty="0" sz="1200" b="1">
                <a:latin typeface="Arial"/>
                <a:cs typeface="Arial"/>
              </a:rPr>
              <a:t>available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you.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350" b="1">
                <a:latin typeface="Arial"/>
                <a:cs typeface="Arial"/>
              </a:rPr>
              <a:t>Common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Mistakes</a:t>
            </a:r>
            <a:endParaRPr sz="135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Submitting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link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documentation.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company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expenses.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Having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inconsistent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narration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“office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salary”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private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trip).</a:t>
            </a:r>
            <a:endParaRPr sz="1200">
              <a:latin typeface="Arial MT"/>
              <a:cs typeface="Arial MT"/>
            </a:endParaRPr>
          </a:p>
          <a:p>
            <a:pPr marL="12700" marR="4177665">
              <a:lnSpc>
                <a:spcPts val="2780"/>
              </a:lnSpc>
              <a:spcBef>
                <a:spcPts val="309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easily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flag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accounts.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teaches: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070"/>
              </a:lnSpc>
            </a:pPr>
            <a:r>
              <a:rPr dirty="0" sz="1200">
                <a:latin typeface="Arial MT"/>
                <a:cs typeface="Arial MT"/>
              </a:rPr>
              <a:t>“Your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richer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paper.”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Company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Account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Works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 cases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of: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business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trips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(with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invitation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letters,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contracts,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conference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registrations).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Corporate</a:t>
            </a:r>
            <a:r>
              <a:rPr dirty="0" sz="1200" spc="-10" b="1">
                <a:latin typeface="Arial"/>
                <a:cs typeface="Arial"/>
              </a:rPr>
              <a:t> sponsorships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training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abroad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(backed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board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resolution).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Otherwise,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safer.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15: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All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Countries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Verify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Funds?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Yes,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study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migration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applications.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Nigeria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foreign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locally.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Verification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by: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Emailing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authenticity.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Contacting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branch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head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stamped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statement.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Calling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institution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investment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checks).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spc="-10">
                <a:latin typeface="Arial MT"/>
                <a:cs typeface="Arial MT"/>
              </a:rPr>
              <a:t>Cross-</a:t>
            </a:r>
            <a:r>
              <a:rPr dirty="0" sz="1200">
                <a:latin typeface="Arial MT"/>
                <a:cs typeface="Arial MT"/>
              </a:rPr>
              <a:t>referencing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vendor.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Countries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Known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for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Strict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Verification-</a:t>
            </a:r>
            <a:r>
              <a:rPr dirty="0" sz="1350" b="1">
                <a:latin typeface="Arial"/>
                <a:cs typeface="Arial"/>
              </a:rPr>
              <a:t>Based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on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Personal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Exprience</a:t>
            </a:r>
            <a:endParaRPr sz="135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Canada</a:t>
            </a:r>
            <a:r>
              <a:rPr dirty="0" sz="1200" spc="-10">
                <a:latin typeface="Arial MT"/>
                <a:cs typeface="Arial MT"/>
              </a:rPr>
              <a:t> (IRCC)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United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Kingdom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(UKVI)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Australia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(DHA)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Zealand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Immigration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Ireland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(Dublin)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Schengen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(Finland,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Germany,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Portugal)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USA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though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rarely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requests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upfront,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during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Arial"/>
                <a:cs typeface="Arial"/>
              </a:rPr>
              <a:t>SEVIS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port-</a:t>
            </a:r>
            <a:r>
              <a:rPr dirty="0" sz="1200" spc="-20" b="1">
                <a:latin typeface="Arial"/>
                <a:cs typeface="Arial"/>
              </a:rPr>
              <a:t>of-</a:t>
            </a:r>
            <a:r>
              <a:rPr dirty="0" sz="1200" b="1">
                <a:latin typeface="Arial"/>
                <a:cs typeface="Arial"/>
              </a:rPr>
              <a:t>entry</a:t>
            </a:r>
            <a:r>
              <a:rPr dirty="0" sz="1200" spc="-10" b="1">
                <a:latin typeface="Arial"/>
                <a:cs typeface="Arial"/>
              </a:rPr>
              <a:t> checks.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Golden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Rule: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“Always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assume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verified.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Prepare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tomorrow.”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dirty="0"/>
              <a:t>SECTION</a:t>
            </a:r>
            <a:r>
              <a:rPr dirty="0" spc="-35"/>
              <a:t> </a:t>
            </a:r>
            <a:r>
              <a:rPr dirty="0"/>
              <a:t>FOUR:</a:t>
            </a:r>
            <a:r>
              <a:rPr dirty="0" spc="-35"/>
              <a:t> </a:t>
            </a:r>
            <a:r>
              <a:rPr dirty="0" spc="-10"/>
              <a:t>SCENARIOS</a:t>
            </a:r>
            <a:r>
              <a:rPr dirty="0" spc="-135"/>
              <a:t>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 spc="-10"/>
              <a:t>GLOBAL </a:t>
            </a:r>
            <a:r>
              <a:rPr dirty="0"/>
              <a:t>POF </a:t>
            </a:r>
            <a:r>
              <a:rPr dirty="0" spc="-10"/>
              <a:t>VERIFICATION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310131"/>
            <a:ext cx="6769734" cy="44145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 i="1">
                <a:latin typeface="Arial"/>
                <a:cs typeface="Arial"/>
              </a:rPr>
              <a:t>Understanding</a:t>
            </a:r>
            <a:r>
              <a:rPr dirty="0" sz="1350" spc="-5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CAS,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I-</a:t>
            </a:r>
            <a:r>
              <a:rPr dirty="0" sz="1350" b="1" i="1">
                <a:latin typeface="Arial"/>
                <a:cs typeface="Arial"/>
              </a:rPr>
              <a:t>20,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Microfinance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Banks,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and</a:t>
            </a:r>
            <a:r>
              <a:rPr dirty="0" sz="1350" spc="-4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2025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Embassy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Trends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16: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Need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for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CAS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or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I-</a:t>
            </a:r>
            <a:r>
              <a:rPr dirty="0" sz="1800" spc="-25" b="1">
                <a:latin typeface="Arial"/>
                <a:cs typeface="Arial"/>
              </a:rPr>
              <a:t>20?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Absolutely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 b="1">
                <a:latin typeface="Arial"/>
                <a:cs typeface="Arial"/>
              </a:rPr>
              <a:t>yes.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Many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mistakenly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believe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needed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stage,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reality,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before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350" b="1">
                <a:latin typeface="Arial"/>
                <a:cs typeface="Arial"/>
              </a:rPr>
              <a:t>CAS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(United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Kingdom)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 b="1">
                <a:latin typeface="Arial"/>
                <a:cs typeface="Arial"/>
              </a:rPr>
              <a:t>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stands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Confirmation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 Acceptance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Studies.</a:t>
            </a:r>
            <a:endParaRPr sz="1200">
              <a:latin typeface="Arial"/>
              <a:cs typeface="Arial"/>
            </a:endParaRPr>
          </a:p>
          <a:p>
            <a:pPr marL="12700" marR="40132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unique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number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UK-</a:t>
            </a:r>
            <a:r>
              <a:rPr dirty="0" sz="1200">
                <a:latin typeface="Arial MT"/>
                <a:cs typeface="Arial MT"/>
              </a:rPr>
              <a:t>licensed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admission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and </a:t>
            </a:r>
            <a:r>
              <a:rPr dirty="0" sz="1200">
                <a:latin typeface="Arial MT"/>
                <a:cs typeface="Arial MT"/>
              </a:rPr>
              <a:t>eligibility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Visa.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 MT"/>
              <a:cs typeface="Arial MT"/>
            </a:endParaRPr>
          </a:p>
          <a:p>
            <a:pPr marL="12700" marR="37846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Since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2023,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institutions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compulsory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see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before </a:t>
            </a:r>
            <a:r>
              <a:rPr dirty="0" sz="1200" i="1">
                <a:latin typeface="Arial"/>
                <a:cs typeface="Arial"/>
              </a:rPr>
              <a:t>issuing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CAS.</a:t>
            </a:r>
            <a:endParaRPr sz="12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1320"/>
              </a:spcBef>
            </a:pPr>
            <a:r>
              <a:rPr dirty="0" sz="1200" spc="-20" b="1">
                <a:latin typeface="Arial"/>
                <a:cs typeface="Arial"/>
              </a:rPr>
              <a:t>Why?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"/>
              <a:cs typeface="Arial"/>
            </a:endParaRPr>
          </a:p>
          <a:p>
            <a:pPr marL="12700" marR="2032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required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UKVI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(UK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Immigration)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international </a:t>
            </a:r>
            <a:r>
              <a:rPr dirty="0" sz="1200">
                <a:latin typeface="Arial MT"/>
                <a:cs typeface="Arial MT"/>
              </a:rPr>
              <a:t>students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capable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depending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illegal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 </a:t>
            </a:r>
            <a:r>
              <a:rPr dirty="0" sz="1200">
                <a:latin typeface="Arial MT"/>
                <a:cs typeface="Arial MT"/>
              </a:rPr>
              <a:t>public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350" b="1">
                <a:latin typeface="Arial"/>
                <a:cs typeface="Arial"/>
              </a:rPr>
              <a:t>UK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Financial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Requirement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(as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20" b="1">
                <a:latin typeface="Arial"/>
                <a:cs typeface="Arial"/>
              </a:rPr>
              <a:t> 2025)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25450" y="5924508"/>
          <a:ext cx="4171315" cy="596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55090"/>
                <a:gridCol w="1732914"/>
                <a:gridCol w="1008379"/>
              </a:tblGrid>
              <a:tr h="191770">
                <a:tc>
                  <a:txBody>
                    <a:bodyPr/>
                    <a:lstStyle/>
                    <a:p>
                      <a:pPr marL="4064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Location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Study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Living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Costs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Month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9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 Months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London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(Inner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City)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£1,334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£12,006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Outside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London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£1,023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£9,207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444500" y="6706616"/>
            <a:ext cx="6760209" cy="2874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addition,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full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tuition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(minus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deposit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already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paid).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spc="-10">
                <a:latin typeface="Arial MT"/>
                <a:cs typeface="Arial MT"/>
              </a:rPr>
              <a:t>Example: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Tuition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£15,000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+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Living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£12,006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=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Total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£27,006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"/>
              <a:cs typeface="Arial"/>
            </a:endParaRPr>
          </a:p>
          <a:p>
            <a:pPr marL="12700" marR="62230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parent’s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(for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minors)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28 </a:t>
            </a:r>
            <a:r>
              <a:rPr dirty="0" sz="1200" b="1">
                <a:latin typeface="Arial"/>
                <a:cs typeface="Arial"/>
              </a:rPr>
              <a:t>consecutive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days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submission</a:t>
            </a:r>
            <a:r>
              <a:rPr dirty="0" sz="1200" spc="-10">
                <a:latin typeface="Arial MT"/>
                <a:cs typeface="Arial MT"/>
              </a:rPr>
              <a:t> date.</a:t>
            </a:r>
            <a:endParaRPr sz="12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1300"/>
              </a:spcBef>
            </a:pPr>
            <a:r>
              <a:rPr dirty="0" sz="1350" spc="-10" b="1">
                <a:latin typeface="Arial"/>
                <a:cs typeface="Arial"/>
              </a:rPr>
              <a:t>I-</a:t>
            </a:r>
            <a:r>
              <a:rPr dirty="0" sz="1350" b="1">
                <a:latin typeface="Arial"/>
                <a:cs typeface="Arial"/>
              </a:rPr>
              <a:t>20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(United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States)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5"/>
              </a:lnSpc>
              <a:spcBef>
                <a:spcPts val="1325"/>
              </a:spcBef>
            </a:pPr>
            <a:r>
              <a:rPr dirty="0" sz="1200" spc="-10" b="1">
                <a:latin typeface="Arial"/>
                <a:cs typeface="Arial"/>
              </a:rPr>
              <a:t>I-</a:t>
            </a:r>
            <a:r>
              <a:rPr dirty="0" sz="1200" b="1">
                <a:latin typeface="Arial"/>
                <a:cs typeface="Arial"/>
              </a:rPr>
              <a:t>20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means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Certificate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of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Eligibility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Non-</a:t>
            </a:r>
            <a:r>
              <a:rPr dirty="0" sz="1200" i="1">
                <a:latin typeface="Arial"/>
                <a:cs typeface="Arial"/>
              </a:rPr>
              <a:t>Immigrant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Student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Status.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85"/>
              </a:lnSpc>
            </a:pP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U.S.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authorized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under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Student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Exchange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Visitor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Program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(SEVP)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admission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readiness.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issuing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I-</a:t>
            </a:r>
            <a:r>
              <a:rPr dirty="0" sz="1200">
                <a:latin typeface="Arial MT"/>
                <a:cs typeface="Arial MT"/>
              </a:rPr>
              <a:t>20,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U.S.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schools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required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have: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91686" y="432307"/>
            <a:ext cx="4505960" cy="759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22275" indent="-228600">
              <a:lnSpc>
                <a:spcPts val="141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22275" algn="l"/>
              </a:tabLst>
            </a:pPr>
            <a:r>
              <a:rPr dirty="0" sz="1200" b="1">
                <a:latin typeface="Arial"/>
                <a:cs typeface="Arial"/>
              </a:rPr>
              <a:t>Tuition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+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Living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expenses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one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academic</a:t>
            </a:r>
            <a:r>
              <a:rPr dirty="0" sz="1200" spc="-10" b="1">
                <a:latin typeface="Arial"/>
                <a:cs typeface="Arial"/>
              </a:rPr>
              <a:t> year.</a:t>
            </a:r>
            <a:endParaRPr sz="1200">
              <a:latin typeface="Arial"/>
              <a:cs typeface="Arial"/>
            </a:endParaRPr>
          </a:p>
          <a:p>
            <a:pPr marL="422275" indent="-228600">
              <a:lnSpc>
                <a:spcPts val="1410"/>
              </a:lnSpc>
              <a:buSzPct val="83333"/>
              <a:buFont typeface="Symbol"/>
              <a:buChar char=""/>
              <a:tabLst>
                <a:tab pos="422275" algn="l"/>
              </a:tabLst>
            </a:pP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readily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available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traceable.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Typical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U.S.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Financial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Expectation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(2025)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1390608"/>
          <a:ext cx="4439285" cy="8096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11325"/>
                <a:gridCol w="2651125"/>
              </a:tblGrid>
              <a:tr h="191770">
                <a:tc>
                  <a:txBody>
                    <a:bodyPr/>
                    <a:lstStyle/>
                    <a:p>
                      <a:pPr algn="ctr" marL="11430">
                        <a:lnSpc>
                          <a:spcPts val="1325"/>
                        </a:lnSpc>
                      </a:pPr>
                      <a:r>
                        <a:rPr dirty="0" sz="1200" spc="-20" b="1">
                          <a:latin typeface="Arial"/>
                          <a:cs typeface="Arial"/>
                        </a:rPr>
                        <a:t>Level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Average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Annual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Requirement</a:t>
                      </a:r>
                      <a:r>
                        <a:rPr dirty="0" sz="1200" spc="-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(USD)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Undergraduate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$35,000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–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$45,000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Graduate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(Masters/PhD)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$40,000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–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$60,000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Community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College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$20,000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–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$30,000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44500" y="2386076"/>
            <a:ext cx="6794500" cy="63258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include: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(student,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joint).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Scholarship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letters.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Certified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educational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loans.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Tip:</a:t>
            </a:r>
            <a:endParaRPr sz="1200">
              <a:latin typeface="Arial"/>
              <a:cs typeface="Arial"/>
            </a:endParaRPr>
          </a:p>
          <a:p>
            <a:pPr marL="12700" marR="249555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“Don’t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until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POF. </a:t>
            </a:r>
            <a:r>
              <a:rPr dirty="0" sz="1200">
                <a:latin typeface="Arial MT"/>
                <a:cs typeface="Arial MT"/>
              </a:rPr>
              <a:t>Start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admission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stage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credibility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begins.”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17: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Use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Microfinance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Bank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as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POF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Bank?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Yes.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limitations.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6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Microfinance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Banks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Are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Acceptable</a:t>
            </a:r>
            <a:endParaRPr sz="1350">
              <a:latin typeface="Arial"/>
              <a:cs typeface="Arial"/>
            </a:endParaRPr>
          </a:p>
          <a:p>
            <a:pPr marL="12700" marR="444500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countries,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especially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United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Kingdom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certain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Schengen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countries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accept </a:t>
            </a:r>
            <a:r>
              <a:rPr dirty="0" sz="1200">
                <a:latin typeface="Arial MT"/>
                <a:cs typeface="Arial MT"/>
              </a:rPr>
              <a:t>legitimate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Microfinance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institution: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29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registered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with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Central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Bank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(CBN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equivalent).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Provides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official,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verifiable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statements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Shows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stable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transaction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history.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Examples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accepted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microfinance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clients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include: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United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Kingdom</a:t>
            </a:r>
            <a:endParaRPr sz="1200">
              <a:latin typeface="Arial"/>
              <a:cs typeface="Arial"/>
            </a:endParaRPr>
          </a:p>
          <a:p>
            <a:pPr marL="512445" indent="-271145">
              <a:lnSpc>
                <a:spcPts val="1375"/>
              </a:lnSpc>
              <a:buSzPct val="83333"/>
              <a:buFont typeface="Symbol"/>
              <a:buChar char=""/>
              <a:tabLst>
                <a:tab pos="512445" algn="l"/>
              </a:tabLst>
            </a:pPr>
            <a:r>
              <a:rPr dirty="0" sz="1200" spc="-10" b="1">
                <a:latin typeface="Arial"/>
                <a:cs typeface="Arial"/>
              </a:rPr>
              <a:t>France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spc="-10" b="1">
                <a:latin typeface="Arial"/>
                <a:cs typeface="Arial"/>
              </a:rPr>
              <a:t>Spain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spc="-10" b="1">
                <a:latin typeface="Arial"/>
                <a:cs typeface="Arial"/>
              </a:rPr>
              <a:t>Italy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Portugal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(We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Mortgage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Bank)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Microfinance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Is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NOT</a:t>
            </a:r>
            <a:r>
              <a:rPr dirty="0" sz="1350" spc="-10" b="1">
                <a:latin typeface="Arial"/>
                <a:cs typeface="Arial"/>
              </a:rPr>
              <a:t> Accepted</a:t>
            </a:r>
            <a:endParaRPr sz="1350">
              <a:latin typeface="Arial"/>
              <a:cs typeface="Arial"/>
            </a:endParaRPr>
          </a:p>
          <a:p>
            <a:pPr marL="12700" marR="386715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immigration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reject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microfinance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verification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liquidity concerns.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44500" y="9236456"/>
            <a:ext cx="44818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Countries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That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Accept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Microfinance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POF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(as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2025)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25450" y="838920"/>
          <a:ext cx="4596130" cy="1235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19295"/>
              </a:tblGrid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Countries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That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NOT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Accept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Microfinance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POF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(as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of</a:t>
                      </a:r>
                      <a:r>
                        <a:rPr dirty="0" sz="12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2025)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Canada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(IRCC)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Australia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New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Zealand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United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States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Finland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(Strict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bank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credibility)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444500" y="2259583"/>
            <a:ext cx="6779895" cy="5875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commercial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international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banks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Advice:</a:t>
            </a:r>
            <a:endParaRPr sz="1200">
              <a:latin typeface="Arial"/>
              <a:cs typeface="Arial"/>
            </a:endParaRPr>
          </a:p>
          <a:p>
            <a:pPr marL="12700" marR="9702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“Always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destination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accepts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type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0">
                <a:latin typeface="Arial MT"/>
                <a:cs typeface="Arial MT"/>
              </a:rPr>
              <a:t> submission. </a:t>
            </a:r>
            <a:r>
              <a:rPr dirty="0" sz="1200">
                <a:latin typeface="Arial MT"/>
                <a:cs typeface="Arial MT"/>
              </a:rPr>
              <a:t>Sometimes,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changing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entire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marL="12700" marR="165735">
              <a:lnSpc>
                <a:spcPts val="2080"/>
              </a:lnSpc>
              <a:spcBef>
                <a:spcPts val="5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18: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</a:t>
            </a:r>
            <a:r>
              <a:rPr dirty="0" sz="1800" spc="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Embassies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Verify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in </a:t>
            </a:r>
            <a:r>
              <a:rPr dirty="0" sz="1800" spc="-10" b="1">
                <a:latin typeface="Arial"/>
                <a:cs typeface="Arial"/>
              </a:rPr>
              <a:t>2025?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295"/>
              </a:spcBef>
            </a:pP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verification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become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sophisticated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years.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fake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manipulated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combination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digital </a:t>
            </a:r>
            <a:r>
              <a:rPr dirty="0" sz="1200" b="1">
                <a:latin typeface="Arial"/>
                <a:cs typeface="Arial"/>
              </a:rPr>
              <a:t>tools,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inter-</a:t>
            </a:r>
            <a:r>
              <a:rPr dirty="0" sz="1200" b="1">
                <a:latin typeface="Arial"/>
                <a:cs typeface="Arial"/>
              </a:rPr>
              <a:t>bank </a:t>
            </a:r>
            <a:r>
              <a:rPr dirty="0" sz="1200" spc="-10" b="1">
                <a:latin typeface="Arial"/>
                <a:cs typeface="Arial"/>
              </a:rPr>
              <a:t>communication,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AI-</a:t>
            </a:r>
            <a:r>
              <a:rPr dirty="0" sz="1200" b="1">
                <a:latin typeface="Arial"/>
                <a:cs typeface="Arial"/>
              </a:rPr>
              <a:t>assisted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fraud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detection.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350" b="1">
                <a:latin typeface="Arial"/>
                <a:cs typeface="Arial"/>
              </a:rPr>
              <a:t>How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Verification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Works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Behind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Scenes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4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Document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Scan:</a:t>
            </a:r>
            <a:endParaRPr sz="1200">
              <a:latin typeface="Arial"/>
              <a:cs typeface="Arial"/>
            </a:endParaRPr>
          </a:p>
          <a:p>
            <a:pPr marL="4699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scans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uploaded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extracts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contact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code.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 startAt="2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Direct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Verification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Request:</a:t>
            </a:r>
            <a:endParaRPr sz="1200">
              <a:latin typeface="Arial"/>
              <a:cs typeface="Arial"/>
            </a:endParaRPr>
          </a:p>
          <a:p>
            <a:pPr marL="469900" marR="7429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An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request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bank’s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head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office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branch),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asking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confirm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statement’s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authenticity.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15"/>
              </a:lnSpc>
              <a:buFont typeface="Arial MT"/>
              <a:buAutoNum type="arabicPeriod" startAt="3"/>
              <a:tabLst>
                <a:tab pos="470534" algn="l"/>
              </a:tabLst>
            </a:pPr>
            <a:r>
              <a:rPr dirty="0" sz="1200" spc="-10" b="1">
                <a:latin typeface="Arial"/>
                <a:cs typeface="Arial"/>
              </a:rPr>
              <a:t>Cross-Match:</a:t>
            </a:r>
            <a:endParaRPr sz="1200">
              <a:latin typeface="Arial"/>
              <a:cs typeface="Arial"/>
            </a:endParaRPr>
          </a:p>
          <a:p>
            <a:pPr marL="469900" marR="155702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response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compared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uploaded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document. </a:t>
            </a:r>
            <a:r>
              <a:rPr dirty="0" sz="1200">
                <a:latin typeface="Arial MT"/>
                <a:cs typeface="Arial MT"/>
              </a:rPr>
              <a:t>Discrepancies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dates,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balances,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logos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trigger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further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investigation.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15"/>
              </a:lnSpc>
              <a:buFont typeface="Arial MT"/>
              <a:buAutoNum type="arabicPeriod" startAt="4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Pattern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Review:</a:t>
            </a:r>
            <a:endParaRPr sz="1200">
              <a:latin typeface="Arial"/>
              <a:cs typeface="Arial"/>
            </a:endParaRPr>
          </a:p>
          <a:p>
            <a:pPr marL="469900" marR="161290">
              <a:lnSpc>
                <a:spcPts val="1380"/>
              </a:lnSpc>
              <a:spcBef>
                <a:spcPts val="70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analyze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repetitive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names,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similar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formats,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identical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deposits </a:t>
            </a:r>
            <a:r>
              <a:rPr dirty="0" sz="1200">
                <a:latin typeface="Arial MT"/>
                <a:cs typeface="Arial MT"/>
              </a:rPr>
              <a:t>across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different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applicants.</a:t>
            </a:r>
            <a:endParaRPr sz="1200">
              <a:latin typeface="Arial MT"/>
              <a:cs typeface="Arial MT"/>
            </a:endParaRPr>
          </a:p>
          <a:p>
            <a:pPr marL="469900">
              <a:lnSpc>
                <a:spcPts val="1315"/>
              </a:lnSpc>
            </a:pPr>
            <a:r>
              <a:rPr dirty="0" sz="1200">
                <a:latin typeface="Arial MT"/>
                <a:cs typeface="Arial MT"/>
              </a:rPr>
              <a:t>(That’s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detect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“Oluwole”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accounts.)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 startAt="5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System </a:t>
            </a:r>
            <a:r>
              <a:rPr dirty="0" sz="1200" spc="-10" b="1">
                <a:latin typeface="Arial"/>
                <a:cs typeface="Arial"/>
              </a:rPr>
              <a:t>Alerts:</a:t>
            </a:r>
            <a:endParaRPr sz="1200">
              <a:latin typeface="Arial"/>
              <a:cs typeface="Arial"/>
            </a:endParaRPr>
          </a:p>
          <a:p>
            <a:pPr marL="469900" marR="35369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Modern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(like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IRCC,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UKVI,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DHA)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data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flags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automatically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flag </a:t>
            </a:r>
            <a:r>
              <a:rPr dirty="0" sz="1200">
                <a:latin typeface="Arial MT"/>
                <a:cs typeface="Arial MT"/>
              </a:rPr>
              <a:t>suspicious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submissions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source.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350" b="1">
                <a:latin typeface="Arial"/>
                <a:cs typeface="Arial"/>
              </a:rPr>
              <a:t>Common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Verification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Outcomes</a:t>
            </a:r>
            <a:endParaRPr sz="1350">
              <a:latin typeface="Arial"/>
              <a:cs typeface="Arial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425450" y="8335476"/>
          <a:ext cx="5852160" cy="9848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2050"/>
                <a:gridCol w="3343910"/>
              </a:tblGrid>
              <a:tr h="191770">
                <a:tc>
                  <a:txBody>
                    <a:bodyPr/>
                    <a:lstStyle/>
                    <a:p>
                      <a:pPr marL="5524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Verification</a:t>
                      </a:r>
                      <a:r>
                        <a:rPr dirty="0" sz="1200" spc="-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Result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325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Embassy</a:t>
                      </a:r>
                      <a:r>
                        <a:rPr dirty="0" sz="12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Action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Verified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authentic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78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Application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proceeds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normally.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3879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4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Minor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inconsistency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found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93980"/>
                </a:tc>
                <a:tc>
                  <a:txBody>
                    <a:bodyPr/>
                    <a:lstStyle/>
                    <a:p>
                      <a:pPr marL="17780" marR="382905">
                        <a:lnSpc>
                          <a:spcPts val="138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Embassy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requests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clarification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additional documents.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Major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inconsistency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fake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detected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31496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Automatic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refusal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potential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3–10-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year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ban.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2244" y="423164"/>
            <a:ext cx="6406515" cy="1092200"/>
          </a:xfrm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algn="ctr" marL="12700" marR="5080">
              <a:lnSpc>
                <a:spcPts val="2760"/>
              </a:lnSpc>
              <a:spcBef>
                <a:spcPts val="290"/>
              </a:spcBef>
            </a:pPr>
            <a:r>
              <a:rPr dirty="0" spc="-20"/>
              <a:t>UNDERSTANDING</a:t>
            </a:r>
            <a:r>
              <a:rPr dirty="0" spc="-35"/>
              <a:t> </a:t>
            </a:r>
            <a:r>
              <a:rPr dirty="0"/>
              <a:t>PROOF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50"/>
              <a:t> </a:t>
            </a:r>
            <a:r>
              <a:rPr dirty="0"/>
              <a:t>FUNDS</a:t>
            </a:r>
            <a:r>
              <a:rPr dirty="0" spc="-40"/>
              <a:t> </a:t>
            </a:r>
            <a:r>
              <a:rPr dirty="0" spc="-10"/>
              <a:t>(POF)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HOW</a:t>
            </a:r>
            <a:r>
              <a:rPr dirty="0" spc="-25"/>
              <a:t> </a:t>
            </a:r>
            <a:r>
              <a:rPr dirty="0"/>
              <a:t>TO</a:t>
            </a:r>
            <a:r>
              <a:rPr dirty="0" spc="-30"/>
              <a:t> </a:t>
            </a:r>
            <a:r>
              <a:rPr dirty="0"/>
              <a:t>MAKE</a:t>
            </a:r>
            <a:r>
              <a:rPr dirty="0" spc="-45"/>
              <a:t> </a:t>
            </a:r>
            <a:r>
              <a:rPr dirty="0"/>
              <a:t>IT</a:t>
            </a:r>
            <a:r>
              <a:rPr dirty="0" spc="-40"/>
              <a:t> </a:t>
            </a:r>
            <a:r>
              <a:rPr dirty="0"/>
              <a:t>WORK</a:t>
            </a:r>
            <a:r>
              <a:rPr dirty="0" spc="-45"/>
              <a:t> </a:t>
            </a:r>
            <a:r>
              <a:rPr dirty="0"/>
              <a:t>TO</a:t>
            </a:r>
            <a:r>
              <a:rPr dirty="0" spc="-80"/>
              <a:t> </a:t>
            </a:r>
            <a:r>
              <a:rPr dirty="0" spc="-20"/>
              <a:t>YOUR </a:t>
            </a:r>
            <a:r>
              <a:rPr dirty="0" spc="-10"/>
              <a:t>ADVANTAGE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660652"/>
            <a:ext cx="6879590" cy="448056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5240" marR="5080">
              <a:lnSpc>
                <a:spcPts val="1550"/>
              </a:lnSpc>
              <a:spcBef>
                <a:spcPts val="215"/>
              </a:spcBef>
            </a:pPr>
            <a:r>
              <a:rPr dirty="0" sz="1350" b="1" i="1">
                <a:latin typeface="Arial"/>
                <a:cs typeface="Arial"/>
              </a:rPr>
              <a:t>A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Complete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Guide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to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Understanding,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Calculating,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and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Presenting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Your</a:t>
            </a:r>
            <a:r>
              <a:rPr dirty="0" sz="1350" spc="-2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Visa</a:t>
            </a:r>
            <a:r>
              <a:rPr dirty="0" sz="1350" spc="-4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Proof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spc="-25" b="1" i="1">
                <a:latin typeface="Arial"/>
                <a:cs typeface="Arial"/>
              </a:rPr>
              <a:t>of </a:t>
            </a:r>
            <a:r>
              <a:rPr dirty="0" sz="1350" b="1" i="1">
                <a:latin typeface="Arial"/>
                <a:cs typeface="Arial"/>
              </a:rPr>
              <a:t>Funds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(POF)</a:t>
            </a:r>
            <a:r>
              <a:rPr dirty="0" sz="1350" spc="-1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the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Right</a:t>
            </a:r>
            <a:r>
              <a:rPr dirty="0" sz="1350" spc="-25" b="1" i="1">
                <a:latin typeface="Arial"/>
                <a:cs typeface="Arial"/>
              </a:rPr>
              <a:t> Way</a:t>
            </a:r>
            <a:endParaRPr sz="1350">
              <a:latin typeface="Arial"/>
              <a:cs typeface="Arial"/>
            </a:endParaRPr>
          </a:p>
          <a:p>
            <a:pPr algn="ctr" marL="3175">
              <a:lnSpc>
                <a:spcPct val="100000"/>
              </a:lnSpc>
              <a:spcBef>
                <a:spcPts val="1295"/>
              </a:spcBef>
            </a:pPr>
            <a:r>
              <a:rPr dirty="0" sz="1200" b="1">
                <a:latin typeface="Arial"/>
                <a:cs typeface="Arial"/>
              </a:rPr>
              <a:t>By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Ayorinde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Alex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33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i="1">
                <a:latin typeface="Arial"/>
                <a:cs typeface="Arial"/>
              </a:rPr>
              <a:t>Flymatas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Visa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Varsity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Series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Arial"/>
                <a:cs typeface="Arial"/>
              </a:rPr>
              <a:t>Copyright</a:t>
            </a:r>
            <a:r>
              <a:rPr dirty="0" sz="1200" spc="-8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Notice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36195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exclusive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intellectual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property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Varsity</a:t>
            </a:r>
            <a:r>
              <a:rPr dirty="0" sz="1200" spc="-10">
                <a:latin typeface="Arial MT"/>
                <a:cs typeface="Arial MT"/>
              </a:rPr>
              <a:t>.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copied,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reproduced,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shared,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stored,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transmitted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form </a:t>
            </a:r>
            <a:r>
              <a:rPr dirty="0" sz="1200">
                <a:latin typeface="Arial MT"/>
                <a:cs typeface="Arial MT"/>
              </a:rPr>
              <a:t>digital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physical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written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permission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copyright</a:t>
            </a:r>
            <a:r>
              <a:rPr dirty="0" sz="1200" spc="-10">
                <a:latin typeface="Arial MT"/>
                <a:cs typeface="Arial MT"/>
              </a:rPr>
              <a:t> owner.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 MT"/>
              <a:cs typeface="Arial MT"/>
            </a:endParaRPr>
          </a:p>
          <a:p>
            <a:pPr marL="12700" marR="224154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obtain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its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accredited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35">
                <a:latin typeface="Arial MT"/>
                <a:cs typeface="Arial MT"/>
              </a:rPr>
              <a:t>no </a:t>
            </a:r>
            <a:r>
              <a:rPr dirty="0" sz="1200">
                <a:latin typeface="Arial MT"/>
                <a:cs typeface="Arial MT"/>
              </a:rPr>
              <a:t>right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possess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distribute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created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freeloaders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pirates,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sincere </a:t>
            </a:r>
            <a:r>
              <a:rPr dirty="0" sz="1200">
                <a:latin typeface="Arial MT"/>
                <a:cs typeface="Arial MT"/>
              </a:rPr>
              <a:t>dreamers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value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knowledge,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integrity,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preparation.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 MT"/>
              <a:cs typeface="Arial MT"/>
            </a:endParaRPr>
          </a:p>
          <a:p>
            <a:pPr marL="12700" marR="14605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written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empower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genuine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determined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the </a:t>
            </a:r>
            <a:r>
              <a:rPr dirty="0" sz="1200">
                <a:latin typeface="Arial MT"/>
                <a:cs typeface="Arial MT"/>
              </a:rPr>
              <a:t>right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way.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305"/>
              </a:spcBef>
            </a:pP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Protect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message.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Earn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visa.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©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/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Varsity.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Rights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Reserved.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44500" y="7342123"/>
            <a:ext cx="5695315" cy="9112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2894330">
              <a:lnSpc>
                <a:spcPct val="96300"/>
              </a:lnSpc>
              <a:spcBef>
                <a:spcPts val="150"/>
              </a:spcBef>
            </a:pPr>
            <a:r>
              <a:rPr dirty="0" sz="1200" i="1">
                <a:latin typeface="Arial"/>
                <a:cs typeface="Arial"/>
              </a:rPr>
              <a:t>Understanding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Proof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of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Funds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Work </a:t>
            </a:r>
            <a:r>
              <a:rPr dirty="0" sz="1200" i="1">
                <a:latin typeface="Arial"/>
                <a:cs typeface="Arial"/>
              </a:rPr>
              <a:t>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Complete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Flymatas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Visa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Varsity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Guide </a:t>
            </a:r>
            <a:r>
              <a:rPr dirty="0" sz="1200">
                <a:latin typeface="Arial MT"/>
                <a:cs typeface="Arial MT"/>
              </a:rPr>
              <a:t>Written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Ayorinde</a:t>
            </a:r>
            <a:r>
              <a:rPr dirty="0" sz="1200" spc="-20" b="1">
                <a:latin typeface="Arial"/>
                <a:cs typeface="Arial"/>
              </a:rPr>
              <a:t> Alex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0"/>
              </a:lnSpc>
            </a:pPr>
            <a:r>
              <a:rPr dirty="0" sz="1200">
                <a:latin typeface="Arial MT"/>
                <a:cs typeface="Arial MT"/>
              </a:rPr>
              <a:t>©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Varsity.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Rights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Reserved.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Website: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u="sng" sz="1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www.flymatas.com</a:t>
            </a:r>
            <a:r>
              <a:rPr dirty="0" sz="1200" spc="-1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|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Instagram: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@Flymatas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|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WhatsApp: </a:t>
            </a:r>
            <a:r>
              <a:rPr dirty="0" sz="1200" spc="-10">
                <a:latin typeface="Arial MT"/>
                <a:cs typeface="Arial MT"/>
              </a:rPr>
              <a:t>+2347033221729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813550" cy="89655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Reminder:</a:t>
            </a:r>
            <a:endParaRPr sz="1200">
              <a:latin typeface="Arial"/>
              <a:cs typeface="Arial"/>
            </a:endParaRPr>
          </a:p>
          <a:p>
            <a:pPr marL="12700" marR="168402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“Embassies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enemies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story.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clean,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sleep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after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submission.”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19: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Can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Send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POF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Directly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</a:t>
            </a:r>
            <a:r>
              <a:rPr dirty="0" sz="1800" spc="-1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Embassy?</a:t>
            </a:r>
            <a:endParaRPr sz="1800">
              <a:latin typeface="Arial"/>
              <a:cs typeface="Arial"/>
            </a:endParaRPr>
          </a:p>
          <a:p>
            <a:pPr marL="12700" marR="480695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Yes,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commercial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direct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electronic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submission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to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portals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email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systems.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instance: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469900" marR="142240" indent="-228600">
              <a:lnSpc>
                <a:spcPts val="1380"/>
              </a:lnSpc>
              <a:spcBef>
                <a:spcPts val="5"/>
              </a:spcBef>
              <a:buSzPct val="83333"/>
              <a:buFont typeface="Symbol"/>
              <a:buChar char="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GTBank,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Zenith, Access,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UBA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Nigeria)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25">
                <a:latin typeface="Arial MT"/>
                <a:cs typeface="Arial MT"/>
              </a:rPr>
              <a:t> to </a:t>
            </a:r>
            <a:r>
              <a:rPr dirty="0" sz="1200" spc="-10">
                <a:latin typeface="Arial MT"/>
                <a:cs typeface="Arial MT"/>
              </a:rPr>
              <a:t>embassy-</a:t>
            </a:r>
            <a:r>
              <a:rPr dirty="0" sz="1200">
                <a:latin typeface="Arial MT"/>
                <a:cs typeface="Arial MT"/>
              </a:rPr>
              <a:t>verified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addresses.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3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Some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banks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abroad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encrypted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SWIFT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verification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codes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authentication.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350" b="1">
                <a:latin typeface="Arial"/>
                <a:cs typeface="Arial"/>
              </a:rPr>
              <a:t>Flymatas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Recommendation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1430"/>
              </a:spcBef>
            </a:pP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though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exists,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always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collect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stamped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copy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of 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yourself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for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records.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 spc="-10">
                <a:latin typeface="Arial MT"/>
                <a:cs typeface="Arial MT"/>
              </a:rPr>
              <a:t>Then: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Scan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upload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portal;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Submit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physically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during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appointment.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retain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control,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know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exactly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sent.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Arial MT"/>
              <a:cs typeface="Arial MT"/>
            </a:endParaRPr>
          </a:p>
          <a:p>
            <a:pPr marL="12700" marR="275590">
              <a:lnSpc>
                <a:spcPts val="2060"/>
              </a:lnSpc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20: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When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Should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Change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Bank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for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Stronger </a:t>
            </a:r>
            <a:r>
              <a:rPr dirty="0" sz="1800" spc="-20" b="1">
                <a:latin typeface="Arial"/>
                <a:cs typeface="Arial"/>
              </a:rPr>
              <a:t>POF?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10"/>
              </a:spcBef>
            </a:pPr>
            <a:r>
              <a:rPr dirty="0" sz="1200">
                <a:latin typeface="Arial MT"/>
                <a:cs typeface="Arial MT"/>
              </a:rPr>
              <a:t>Changing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allowed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handled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strategically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 marR="5651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moving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stronger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credible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institution;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just </a:t>
            </a:r>
            <a:r>
              <a:rPr dirty="0" sz="1200">
                <a:latin typeface="Arial MT"/>
                <a:cs typeface="Arial MT"/>
              </a:rPr>
              <a:t>need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clear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explanation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1300"/>
              </a:spcBef>
            </a:pPr>
            <a:r>
              <a:rPr dirty="0" sz="1350" b="1">
                <a:latin typeface="Arial"/>
                <a:cs typeface="Arial"/>
              </a:rPr>
              <a:t>Best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Practices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When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Changing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Banks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40"/>
              </a:spcBef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Maintain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minimum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months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activity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20">
                <a:latin typeface="Arial MT"/>
                <a:cs typeface="Arial MT"/>
              </a:rPr>
              <a:t> use.</a:t>
            </a:r>
            <a:endParaRPr sz="1200">
              <a:latin typeface="Arial MT"/>
              <a:cs typeface="Arial MT"/>
            </a:endParaRPr>
          </a:p>
          <a:p>
            <a:pPr marL="469265" marR="548005" indent="-228600">
              <a:lnSpc>
                <a:spcPts val="1380"/>
              </a:lnSpc>
              <a:spcBef>
                <a:spcPts val="65"/>
              </a:spcBef>
              <a:buAutoNum type="arabicPeriod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Attach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Transition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explaining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changed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better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service, </a:t>
            </a:r>
            <a:r>
              <a:rPr dirty="0" sz="1200">
                <a:latin typeface="Arial MT"/>
                <a:cs typeface="Arial MT"/>
              </a:rPr>
              <a:t>migration,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salary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switch).</a:t>
            </a:r>
            <a:endParaRPr sz="1200">
              <a:latin typeface="Arial MT"/>
              <a:cs typeface="Arial MT"/>
            </a:endParaRPr>
          </a:p>
          <a:p>
            <a:pPr marL="469900" indent="-229235">
              <a:lnSpc>
                <a:spcPts val="1315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records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transfers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old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bank.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Present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both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together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timelines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overlap.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Consistency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transparency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matter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name.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200">
              <a:latin typeface="Arial MT"/>
              <a:cs typeface="Arial MT"/>
            </a:endParaRPr>
          </a:p>
          <a:p>
            <a:pPr marL="12700" marR="161925">
              <a:lnSpc>
                <a:spcPts val="2080"/>
              </a:lnSpc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21: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What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Are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Latest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Embassy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Trends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on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in </a:t>
            </a:r>
            <a:r>
              <a:rPr dirty="0" sz="1800" spc="-10" b="1">
                <a:latin typeface="Arial"/>
                <a:cs typeface="Arial"/>
              </a:rPr>
              <a:t>2025?</a:t>
            </a:r>
            <a:endParaRPr sz="1800">
              <a:latin typeface="Arial"/>
              <a:cs typeface="Arial"/>
            </a:endParaRPr>
          </a:p>
          <a:p>
            <a:pPr marL="12700" marR="142240">
              <a:lnSpc>
                <a:spcPts val="1380"/>
              </a:lnSpc>
              <a:spcBef>
                <a:spcPts val="1390"/>
              </a:spcBef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decision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trends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strong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shift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towards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integrity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data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verification</a:t>
            </a:r>
            <a:r>
              <a:rPr dirty="0" sz="1200" spc="-10">
                <a:latin typeface="Arial MT"/>
                <a:cs typeface="Arial MT"/>
              </a:rPr>
              <a:t>. </a:t>
            </a:r>
            <a:r>
              <a:rPr dirty="0" sz="1200">
                <a:latin typeface="Arial MT"/>
                <a:cs typeface="Arial MT"/>
              </a:rPr>
              <a:t>Here’s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Flymatas’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field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monitoring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global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consular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updates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reveal: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425450" y="488400"/>
          <a:ext cx="6838950" cy="16611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9885"/>
                <a:gridCol w="3872865"/>
              </a:tblGrid>
              <a:tr h="191770">
                <a:tc>
                  <a:txBody>
                    <a:bodyPr/>
                    <a:lstStyle/>
                    <a:p>
                      <a:pPr algn="ctr" marL="11430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Trend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63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Embassy</a:t>
                      </a:r>
                      <a:r>
                        <a:rPr dirty="0" sz="12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Focus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Digital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Verification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Automated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checks via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inter-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bank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systems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Authenticity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over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Amount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They’d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rather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see </a:t>
                      </a:r>
                      <a:r>
                        <a:rPr dirty="0" sz="1200" spc="-95">
                          <a:latin typeface="Arial MT"/>
                          <a:cs typeface="Arial MT"/>
                        </a:rPr>
                        <a:t>₦50m</a:t>
                      </a:r>
                      <a:r>
                        <a:rPr dirty="0" sz="12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clean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than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70">
                          <a:latin typeface="Arial MT"/>
                          <a:cs typeface="Arial MT"/>
                        </a:rPr>
                        <a:t>₦120m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questionable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Reduced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Acceptance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 “Sponsor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Letters”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Especially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adults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above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22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years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Preference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for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Direct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Ownership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Funds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must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applicant’s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account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Focus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Consistency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Regular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inflows,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not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sudden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deposits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Stronger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Port-of-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Entry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Checks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Students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now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asked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show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funds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arrival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Ban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 Fake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Statements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Zero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tolerance.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Even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one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fake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page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can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trigger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bans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3" name="object 3" descr=""/>
          <p:cNvSpPr txBox="1"/>
          <p:nvPr/>
        </p:nvSpPr>
        <p:spPr>
          <a:xfrm>
            <a:off x="444500" y="2511043"/>
            <a:ext cx="6813550" cy="24060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Principle:</a:t>
            </a:r>
            <a:endParaRPr sz="1200">
              <a:latin typeface="Arial"/>
              <a:cs typeface="Arial"/>
            </a:endParaRPr>
          </a:p>
          <a:p>
            <a:pPr marL="12700" marR="228409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“The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game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changed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trust.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good;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sense.”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Practical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Flymatas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Example: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Clean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Account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Story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We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client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20">
                <a:latin typeface="Arial MT"/>
                <a:cs typeface="Arial MT"/>
              </a:rPr>
              <a:t>₦65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sitting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microfinance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first </a:t>
            </a:r>
            <a:r>
              <a:rPr dirty="0" sz="1200">
                <a:latin typeface="Arial MT"/>
                <a:cs typeface="Arial MT"/>
              </a:rPr>
              <a:t>application,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citing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“unverifiable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source.”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advised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amount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commercial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healthy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activity,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transition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good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of </a:t>
            </a:r>
            <a:r>
              <a:rPr dirty="0" sz="1200">
                <a:latin typeface="Arial MT"/>
                <a:cs typeface="Arial MT"/>
              </a:rPr>
              <a:t>Explanation;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reapplied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approved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2024.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Arial MT"/>
              <a:cs typeface="Arial MT"/>
            </a:endParaRPr>
          </a:p>
          <a:p>
            <a:pPr marL="12700" marR="2984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Sometimes,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delayed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delayed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money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sitting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wrong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place.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423164"/>
            <a:ext cx="6686550" cy="1092200"/>
          </a:xfrm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dirty="0"/>
              <a:t>SECTION</a:t>
            </a:r>
            <a:r>
              <a:rPr dirty="0" spc="-60"/>
              <a:t> </a:t>
            </a:r>
            <a:r>
              <a:rPr dirty="0"/>
              <a:t>FIVE:</a:t>
            </a:r>
            <a:r>
              <a:rPr dirty="0" spc="-55"/>
              <a:t> </a:t>
            </a:r>
            <a:r>
              <a:rPr dirty="0" spc="-10"/>
              <a:t>REPACKAGING,</a:t>
            </a:r>
            <a:r>
              <a:rPr dirty="0" spc="-55"/>
              <a:t> </a:t>
            </a:r>
            <a:r>
              <a:rPr dirty="0" spc="-10"/>
              <a:t>EMBASSY </a:t>
            </a:r>
            <a:r>
              <a:rPr dirty="0"/>
              <a:t>RED</a:t>
            </a:r>
            <a:r>
              <a:rPr dirty="0" spc="-50"/>
              <a:t> </a:t>
            </a:r>
            <a:r>
              <a:rPr dirty="0"/>
              <a:t>FLAGS</a:t>
            </a:r>
            <a:r>
              <a:rPr dirty="0" spc="-45"/>
              <a:t> </a:t>
            </a:r>
            <a:r>
              <a:rPr dirty="0"/>
              <a:t>&amp;</a:t>
            </a:r>
            <a:r>
              <a:rPr dirty="0" spc="-50"/>
              <a:t> </a:t>
            </a:r>
            <a:r>
              <a:rPr dirty="0" spc="-70"/>
              <a:t>FLYMATAS</a:t>
            </a:r>
            <a:r>
              <a:rPr dirty="0" spc="-45"/>
              <a:t> </a:t>
            </a:r>
            <a:r>
              <a:rPr dirty="0"/>
              <a:t>GLOBAL</a:t>
            </a:r>
            <a:r>
              <a:rPr dirty="0" spc="-90"/>
              <a:t> </a:t>
            </a:r>
            <a:r>
              <a:rPr dirty="0" spc="-10"/>
              <a:t>SUCCESS STRATEGIES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660652"/>
            <a:ext cx="5778500" cy="76104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 i="1">
                <a:latin typeface="Arial"/>
                <a:cs typeface="Arial"/>
              </a:rPr>
              <a:t>Turning</a:t>
            </a:r>
            <a:r>
              <a:rPr dirty="0" sz="1350" spc="-6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Refusals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into</a:t>
            </a:r>
            <a:r>
              <a:rPr dirty="0" sz="1350" spc="-4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Approvals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Through</a:t>
            </a:r>
            <a:r>
              <a:rPr dirty="0" sz="1350" spc="-4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Smart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Financial</a:t>
            </a:r>
            <a:r>
              <a:rPr dirty="0" sz="1350" spc="-40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Reinvention</a:t>
            </a:r>
            <a:endParaRPr sz="1350">
              <a:latin typeface="Arial"/>
              <a:cs typeface="Arial"/>
            </a:endParaRPr>
          </a:p>
          <a:p>
            <a:pPr marL="266065" indent="-253365">
              <a:lnSpc>
                <a:spcPct val="100000"/>
              </a:lnSpc>
              <a:spcBef>
                <a:spcPts val="1290"/>
              </a:spcBef>
              <a:buFont typeface="Arial"/>
              <a:buAutoNum type="arabicPeriod"/>
              <a:tabLst>
                <a:tab pos="266065" algn="l"/>
              </a:tabLst>
            </a:pPr>
            <a:r>
              <a:rPr dirty="0" sz="1800" b="1">
                <a:latin typeface="Arial"/>
                <a:cs typeface="Arial"/>
              </a:rPr>
              <a:t>Repackaging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After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Visa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Refusal</a:t>
            </a:r>
            <a:endParaRPr sz="1800">
              <a:latin typeface="Arial"/>
              <a:cs typeface="Arial"/>
            </a:endParaRPr>
          </a:p>
          <a:p>
            <a:pPr marL="12700" marR="13970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journey.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feedback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embassy.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linked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Funds,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simply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means: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>
                <a:latin typeface="Arial MT"/>
                <a:cs typeface="Arial MT"/>
              </a:rPr>
              <a:t>“Your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convincing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enough.”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Instead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reacting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emotionally,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analyze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why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where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failed.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1: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Review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Refusal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Letter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Thoroughly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statements: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2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“I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am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not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satisfied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that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funds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are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available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use.”</a:t>
            </a:r>
            <a:endParaRPr sz="1200">
              <a:latin typeface="Arial"/>
              <a:cs typeface="Arial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“I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am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not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satisfied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have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sufficient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funds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intended</a:t>
            </a:r>
            <a:r>
              <a:rPr dirty="0" sz="1200" spc="-10" i="1">
                <a:latin typeface="Arial"/>
                <a:cs typeface="Arial"/>
              </a:rPr>
              <a:t> stay.”</a:t>
            </a:r>
            <a:endParaRPr sz="1200">
              <a:latin typeface="Arial"/>
              <a:cs typeface="Arial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“Your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financial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documents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not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demonstrate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genuine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availability.”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1200">
                <a:latin typeface="Arial MT"/>
                <a:cs typeface="Arial MT"/>
              </a:rPr>
              <a:t>Each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phrase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points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different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weakness</a:t>
            </a:r>
            <a:r>
              <a:rPr dirty="0" sz="1200" spc="-10"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Availability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Issue: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accessible.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Sufficiency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Issue: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country’s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threshold.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Legitimacy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Issue: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Transactions,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lump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sources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appeared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suspicious.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2:</a:t>
            </a:r>
            <a:r>
              <a:rPr dirty="0" sz="1350" spc="-1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Conduct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</a:t>
            </a:r>
            <a:r>
              <a:rPr dirty="0" sz="1350" spc="10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Audit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Go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entire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submission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would: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Were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consistent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appear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suddenly?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Were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sources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traceable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(salary,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sale)?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Explanation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clearly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lump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sums?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ownership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(account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name)?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Did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spending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pattern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align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declared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income?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Rule: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“If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can’t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can’t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3: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Create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3–6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Month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Rebuilding</a:t>
            </a:r>
            <a:r>
              <a:rPr dirty="0" sz="1350" spc="-20" b="1">
                <a:latin typeface="Arial"/>
                <a:cs typeface="Arial"/>
              </a:rPr>
              <a:t> Plan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Depending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reason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take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next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to: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862445" cy="9041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0534" indent="-229235">
              <a:lnSpc>
                <a:spcPts val="1410"/>
              </a:lnSpc>
              <a:spcBef>
                <a:spcPts val="10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Build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fresh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pattern: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Regular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deposits,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realistic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spending.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Separate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from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business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transactions.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Avoid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new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lump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sums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close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next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Keep</a:t>
            </a:r>
            <a:r>
              <a:rPr dirty="0" sz="1200" spc="-10" b="1">
                <a:latin typeface="Arial"/>
                <a:cs typeface="Arial"/>
              </a:rPr>
              <a:t> documentary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evidence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(receipts,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invoices, sale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agreements).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Save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consistently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predictable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behavior.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4: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Write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Strong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Reapplication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Letter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10">
                <a:latin typeface="Arial MT"/>
                <a:cs typeface="Arial MT"/>
              </a:rPr>
              <a:t> reapplying: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Acknowledge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previous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briefly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(no</a:t>
            </a:r>
            <a:r>
              <a:rPr dirty="0" sz="1200" spc="-10">
                <a:latin typeface="Arial MT"/>
                <a:cs typeface="Arial MT"/>
              </a:rPr>
              <a:t> excuses).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Explain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changes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since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then.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Include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supporting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evidence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(updated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disbursement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etc.).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Express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confidence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clarity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desperation.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12700" marR="3352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“Embassies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respect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learn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rebuild.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correction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you’re </a:t>
            </a:r>
            <a:r>
              <a:rPr dirty="0" sz="1200">
                <a:latin typeface="Arial MT"/>
                <a:cs typeface="Arial MT"/>
              </a:rPr>
              <a:t>credible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teachable.”</a:t>
            </a:r>
            <a:endParaRPr sz="1200">
              <a:latin typeface="Arial MT"/>
              <a:cs typeface="Arial MT"/>
            </a:endParaRPr>
          </a:p>
          <a:p>
            <a:pPr marL="266065" indent="-253365">
              <a:lnSpc>
                <a:spcPct val="100000"/>
              </a:lnSpc>
              <a:spcBef>
                <a:spcPts val="1260"/>
              </a:spcBef>
              <a:buFont typeface="Arial"/>
              <a:buAutoNum type="arabicPeriod" startAt="2"/>
              <a:tabLst>
                <a:tab pos="266065" algn="l"/>
              </a:tabLst>
            </a:pPr>
            <a:r>
              <a:rPr dirty="0" sz="1800" b="1">
                <a:latin typeface="Arial"/>
                <a:cs typeface="Arial"/>
              </a:rPr>
              <a:t>Top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Embassy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Red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Flags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 </a:t>
            </a:r>
            <a:r>
              <a:rPr dirty="0" sz="1800" spc="-10" b="1">
                <a:latin typeface="Arial"/>
                <a:cs typeface="Arial"/>
              </a:rPr>
              <a:t>Avoid</a:t>
            </a:r>
            <a:endParaRPr sz="1800">
              <a:latin typeface="Arial"/>
              <a:cs typeface="Arial"/>
            </a:endParaRPr>
          </a:p>
          <a:p>
            <a:pPr marL="12700" marR="63500">
              <a:lnSpc>
                <a:spcPts val="1380"/>
              </a:lnSpc>
              <a:spcBef>
                <a:spcPts val="1455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worldwide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advanced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verification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detect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patterns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fraud,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inconsistency,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insincerity.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major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flags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automatic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rejections.</a:t>
            </a:r>
            <a:endParaRPr sz="1200">
              <a:latin typeface="Arial MT"/>
              <a:cs typeface="Arial MT"/>
            </a:endParaRPr>
          </a:p>
          <a:p>
            <a:pPr lvl="1" marL="229870" indent="-217170">
              <a:lnSpc>
                <a:spcPct val="100000"/>
              </a:lnSpc>
              <a:spcBef>
                <a:spcPts val="1290"/>
              </a:spcBef>
              <a:buFont typeface="Arial"/>
              <a:buAutoNum type="alphaUcPeriod"/>
              <a:tabLst>
                <a:tab pos="229870" algn="l"/>
              </a:tabLst>
            </a:pPr>
            <a:r>
              <a:rPr dirty="0" sz="1350" b="1">
                <a:latin typeface="Arial"/>
                <a:cs typeface="Arial"/>
              </a:rPr>
              <a:t>Inconsistent</a:t>
            </a:r>
            <a:r>
              <a:rPr dirty="0" sz="1350" spc="-5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Transaction</a:t>
            </a:r>
            <a:r>
              <a:rPr dirty="0" sz="1350" spc="-6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History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Sudden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inflows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after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low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activity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suggest: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Artificial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funding,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Borrowed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POF,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last-</a:t>
            </a:r>
            <a:r>
              <a:rPr dirty="0" sz="1200">
                <a:latin typeface="Arial MT"/>
                <a:cs typeface="Arial MT"/>
              </a:rPr>
              <a:t>minute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0">
                <a:latin typeface="Arial MT"/>
                <a:cs typeface="Arial MT"/>
              </a:rPr>
              <a:t> arrangement.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Build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gradual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pattern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income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savings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0">
                <a:latin typeface="Arial MT"/>
                <a:cs typeface="Arial MT"/>
              </a:rPr>
              <a:t> applying.</a:t>
            </a:r>
            <a:endParaRPr sz="1200">
              <a:latin typeface="Arial MT"/>
              <a:cs typeface="Arial MT"/>
            </a:endParaRPr>
          </a:p>
          <a:p>
            <a:pPr lvl="1" marL="231140" indent="-218440">
              <a:lnSpc>
                <a:spcPct val="100000"/>
              </a:lnSpc>
              <a:spcBef>
                <a:spcPts val="1325"/>
              </a:spcBef>
              <a:buFont typeface="Arial"/>
              <a:buAutoNum type="alphaUcPeriod" startAt="2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Unverified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Fake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Bank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Statements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digital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alteration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unverifiable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stamp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possible</a:t>
            </a:r>
            <a:r>
              <a:rPr dirty="0" sz="1200" spc="-10">
                <a:latin typeface="Arial MT"/>
                <a:cs typeface="Arial MT"/>
              </a:rPr>
              <a:t> bans.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collect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directly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download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verified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banking</a:t>
            </a:r>
            <a:r>
              <a:rPr dirty="0" sz="1200" spc="-20">
                <a:latin typeface="Arial MT"/>
                <a:cs typeface="Arial MT"/>
              </a:rPr>
              <a:t> app.</a:t>
            </a:r>
            <a:endParaRPr sz="1200">
              <a:latin typeface="Arial MT"/>
              <a:cs typeface="Arial MT"/>
            </a:endParaRPr>
          </a:p>
          <a:p>
            <a:pPr lvl="1" marL="231140" indent="-218440">
              <a:lnSpc>
                <a:spcPct val="100000"/>
              </a:lnSpc>
              <a:spcBef>
                <a:spcPts val="1335"/>
              </a:spcBef>
              <a:buFont typeface="Arial"/>
              <a:buAutoNum type="alphaUcPeriod" startAt="3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Sponsors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Without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Proof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Relationship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cannot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legally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emotionally,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flag.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birth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certificates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affidavits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family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links.</a:t>
            </a:r>
            <a:endParaRPr sz="1200">
              <a:latin typeface="Arial"/>
              <a:cs typeface="Arial"/>
            </a:endParaRPr>
          </a:p>
          <a:p>
            <a:pPr lvl="1" marL="231140" indent="-218440">
              <a:lnSpc>
                <a:spcPct val="100000"/>
              </a:lnSpc>
              <a:spcBef>
                <a:spcPts val="1340"/>
              </a:spcBef>
              <a:buFont typeface="Arial"/>
              <a:buAutoNum type="alphaUcPeriod" startAt="4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Company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Accounts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Used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for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Personal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Travel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corporate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private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implies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Transfer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valid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explanation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board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resolution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(if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applicable).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0783"/>
            <a:ext cx="6882765" cy="51231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E.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Low</a:t>
            </a:r>
            <a:r>
              <a:rPr dirty="0" sz="1350" spc="-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Overstated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Income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80">
                <a:latin typeface="Arial MT"/>
                <a:cs typeface="Arial MT"/>
              </a:rPr>
              <a:t>₦1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earner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showing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20">
                <a:latin typeface="Arial MT"/>
                <a:cs typeface="Arial MT"/>
              </a:rPr>
              <a:t>₦15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 their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</a:t>
            </a:r>
            <a:r>
              <a:rPr dirty="0" sz="1200" spc="-10">
                <a:latin typeface="Arial MT"/>
                <a:cs typeface="Arial MT"/>
              </a:rPr>
              <a:t>10-</a:t>
            </a:r>
            <a:r>
              <a:rPr dirty="0" sz="1200">
                <a:latin typeface="Arial MT"/>
                <a:cs typeface="Arial MT"/>
              </a:rPr>
              <a:t>day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suspicious.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Conversely,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40">
                <a:latin typeface="Arial MT"/>
                <a:cs typeface="Arial MT"/>
              </a:rPr>
              <a:t>₦400,000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unrealistic.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Match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earning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level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lifestyle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reality.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350" b="1">
                <a:latin typeface="Arial"/>
                <a:cs typeface="Arial"/>
              </a:rPr>
              <a:t>F.</a:t>
            </a:r>
            <a:r>
              <a:rPr dirty="0" sz="1350" spc="-6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Repeated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Accounts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Across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Applications</a:t>
            </a:r>
            <a:endParaRPr sz="135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1430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track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numbers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appear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applications.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sponsored </a:t>
            </a:r>
            <a:r>
              <a:rPr dirty="0" sz="1200">
                <a:latin typeface="Arial MT"/>
                <a:cs typeface="Arial MT"/>
              </a:rPr>
              <a:t>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unrelated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people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years,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becomes</a:t>
            </a:r>
            <a:r>
              <a:rPr dirty="0" sz="1200" spc="-10">
                <a:latin typeface="Arial MT"/>
                <a:cs typeface="Arial MT"/>
              </a:rPr>
              <a:t> suspicious.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unique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whenever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possible.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G.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Absence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Backup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Documents</a:t>
            </a:r>
            <a:endParaRPr sz="1350">
              <a:latin typeface="Arial"/>
              <a:cs typeface="Arial"/>
            </a:endParaRPr>
          </a:p>
          <a:p>
            <a:pPr marL="12700" marR="235585">
              <a:lnSpc>
                <a:spcPts val="1380"/>
              </a:lnSpc>
              <a:spcBef>
                <a:spcPts val="1430"/>
              </a:spcBef>
            </a:pP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alone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enough.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Lack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evidence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(contracts,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receipts,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slips,</a:t>
            </a:r>
            <a:r>
              <a:rPr dirty="0" sz="1200" spc="-10">
                <a:latin typeface="Arial MT"/>
                <a:cs typeface="Arial MT"/>
              </a:rPr>
              <a:t> etc.) </a:t>
            </a:r>
            <a:r>
              <a:rPr dirty="0" sz="1200">
                <a:latin typeface="Arial MT"/>
                <a:cs typeface="Arial MT"/>
              </a:rPr>
              <a:t>weakens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story.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200">
                <a:latin typeface="Arial MT"/>
                <a:cs typeface="Arial MT"/>
              </a:rPr>
              <a:t>Back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claim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prefer</a:t>
            </a:r>
            <a:r>
              <a:rPr dirty="0" sz="1200" spc="-10">
                <a:latin typeface="Arial MT"/>
                <a:cs typeface="Arial MT"/>
              </a:rPr>
              <a:t> over-</a:t>
            </a:r>
            <a:r>
              <a:rPr dirty="0" sz="1200">
                <a:latin typeface="Arial MT"/>
                <a:cs typeface="Arial MT"/>
              </a:rPr>
              <a:t>documentation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under-explanation.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Reminder:</a:t>
            </a:r>
            <a:endParaRPr sz="1200">
              <a:latin typeface="Arial"/>
              <a:cs typeface="Arial"/>
            </a:endParaRPr>
          </a:p>
          <a:p>
            <a:pPr marL="12700" marR="659130">
              <a:lnSpc>
                <a:spcPts val="1380"/>
              </a:lnSpc>
              <a:spcBef>
                <a:spcPts val="70"/>
              </a:spcBef>
            </a:pPr>
            <a:r>
              <a:rPr dirty="0" sz="1200">
                <a:latin typeface="Arial MT"/>
                <a:cs typeface="Arial MT"/>
              </a:rPr>
              <a:t>“The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best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scrutiny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life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natural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your </a:t>
            </a:r>
            <a:r>
              <a:rPr dirty="0" sz="1200">
                <a:latin typeface="Arial MT"/>
                <a:cs typeface="Arial MT"/>
              </a:rPr>
              <a:t>everyday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life.”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3.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Flymatas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Repackaging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Formula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(The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3P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Model)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Varsity, we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teach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successful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3P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Model</a:t>
            </a:r>
            <a:r>
              <a:rPr dirty="0" sz="1200" spc="-10">
                <a:latin typeface="Arial MT"/>
                <a:cs typeface="Arial MT"/>
              </a:rPr>
              <a:t>: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5753820"/>
          <a:ext cx="6708140" cy="1685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725"/>
                <a:gridCol w="3161029"/>
                <a:gridCol w="2497454"/>
              </a:tblGrid>
              <a:tr h="191770">
                <a:tc>
                  <a:txBody>
                    <a:bodyPr/>
                    <a:lstStyle/>
                    <a:p>
                      <a:pPr marL="306070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Pillar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ts val="1325"/>
                        </a:lnSpc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Meaning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7744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Key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Focus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43243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0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Presentation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95250"/>
                </a:tc>
                <a:tc>
                  <a:txBody>
                    <a:bodyPr/>
                    <a:lstStyle/>
                    <a:p>
                      <a:pPr marL="18415" marR="285750" indent="42545">
                        <a:lnSpc>
                          <a:spcPts val="138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How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you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organize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and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communicate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your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financial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story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32384" marR="176530">
                        <a:lnSpc>
                          <a:spcPts val="1380"/>
                        </a:lnSpc>
                        <a:spcBef>
                          <a:spcPts val="15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Clear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documentation,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logical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flow,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verified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evidence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563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Proof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18415" marR="57150">
                        <a:lnSpc>
                          <a:spcPts val="1380"/>
                        </a:lnSpc>
                        <a:spcBef>
                          <a:spcPts val="118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tangible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evidence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that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your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money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real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and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available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50495"/>
                </a:tc>
                <a:tc>
                  <a:txBody>
                    <a:bodyPr/>
                    <a:lstStyle/>
                    <a:p>
                      <a:pPr marL="32384" marR="24130">
                        <a:lnSpc>
                          <a:spcPts val="1380"/>
                        </a:lnSpc>
                        <a:spcBef>
                          <a:spcPts val="50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Bank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statements,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supporting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letters, receipts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</a:tr>
              <a:tr h="497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Perception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50800"/>
                </a:tc>
                <a:tc>
                  <a:txBody>
                    <a:bodyPr/>
                    <a:lstStyle/>
                    <a:p>
                      <a:pPr marL="18415" marR="24765">
                        <a:lnSpc>
                          <a:spcPts val="1380"/>
                        </a:lnSpc>
                        <a:spcBef>
                          <a:spcPts val="106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impression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your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documents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create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before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the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visa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officer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134620"/>
                </a:tc>
                <a:tc>
                  <a:txBody>
                    <a:bodyPr/>
                    <a:lstStyle/>
                    <a:p>
                      <a:pPr marL="32384" marR="567055">
                        <a:lnSpc>
                          <a:spcPts val="1380"/>
                        </a:lnSpc>
                        <a:spcBef>
                          <a:spcPts val="500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Consistency,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credibility,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and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professional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formatting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3500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44500" y="7625588"/>
            <a:ext cx="6717665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Presentation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Proof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Perception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align,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chances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approval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dramatically.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“A </a:t>
            </a:r>
            <a:r>
              <a:rPr dirty="0" sz="1200" spc="-10">
                <a:latin typeface="Arial MT"/>
                <a:cs typeface="Arial MT"/>
              </a:rPr>
              <a:t>well-</a:t>
            </a:r>
            <a:r>
              <a:rPr dirty="0" sz="1200">
                <a:latin typeface="Arial MT"/>
                <a:cs typeface="Arial MT"/>
              </a:rPr>
              <a:t>documented </a:t>
            </a:r>
            <a:r>
              <a:rPr dirty="0" sz="1200" spc="-185">
                <a:latin typeface="Arial MT"/>
                <a:cs typeface="Arial MT"/>
              </a:rPr>
              <a:t>₦5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better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poorly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presented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20">
                <a:latin typeface="Arial MT"/>
                <a:cs typeface="Arial MT"/>
              </a:rPr>
              <a:t>₦20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million.”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26211"/>
            <a:ext cx="6797040" cy="8866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66065" indent="-253365">
              <a:lnSpc>
                <a:spcPct val="100000"/>
              </a:lnSpc>
              <a:spcBef>
                <a:spcPts val="100"/>
              </a:spcBef>
              <a:buFont typeface="Arial"/>
              <a:buAutoNum type="arabicPeriod" startAt="4"/>
              <a:tabLst>
                <a:tab pos="266065" algn="l"/>
              </a:tabLst>
            </a:pPr>
            <a:r>
              <a:rPr dirty="0" sz="1800" b="1">
                <a:latin typeface="Arial"/>
                <a:cs typeface="Arial"/>
              </a:rPr>
              <a:t>Flymatas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Global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Success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Strategies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(2025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Edition)</a:t>
            </a:r>
            <a:endParaRPr sz="1800">
              <a:latin typeface="Arial"/>
              <a:cs typeface="Arial"/>
            </a:endParaRPr>
          </a:p>
          <a:p>
            <a:pPr marL="12700" marR="241935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After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guiding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hundreds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successful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across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Canada,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UK,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USA,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Australia,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and </a:t>
            </a:r>
            <a:r>
              <a:rPr dirty="0" sz="1200">
                <a:latin typeface="Arial MT"/>
                <a:cs typeface="Arial MT"/>
              </a:rPr>
              <a:t>Schengen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zones,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identified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consistent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patterns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across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borders.</a:t>
            </a:r>
            <a:endParaRPr sz="1200">
              <a:latin typeface="Arial MT"/>
              <a:cs typeface="Arial MT"/>
            </a:endParaRPr>
          </a:p>
          <a:p>
            <a:pPr lvl="1" marL="276860" indent="-213995">
              <a:lnSpc>
                <a:spcPct val="100000"/>
              </a:lnSpc>
              <a:spcBef>
                <a:spcPts val="1300"/>
              </a:spcBef>
              <a:buAutoNum type="alphaUcPeriod"/>
              <a:tabLst>
                <a:tab pos="276860" algn="l"/>
              </a:tabLst>
            </a:pPr>
            <a:r>
              <a:rPr dirty="0" sz="1350" b="1">
                <a:latin typeface="Arial"/>
                <a:cs typeface="Arial"/>
              </a:rPr>
              <a:t>Plan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Financially,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Don’t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Rush </a:t>
            </a:r>
            <a:r>
              <a:rPr dirty="0" sz="1350" spc="-10" b="1">
                <a:latin typeface="Arial"/>
                <a:cs typeface="Arial"/>
              </a:rPr>
              <a:t>Applications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Start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months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before</a:t>
            </a:r>
            <a:r>
              <a:rPr dirty="0" sz="1200" spc="-10" b="1">
                <a:latin typeface="Arial"/>
                <a:cs typeface="Arial"/>
              </a:rPr>
              <a:t> applying.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rushed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ready.</a:t>
            </a:r>
            <a:endParaRPr sz="1200">
              <a:latin typeface="Arial MT"/>
              <a:cs typeface="Arial MT"/>
            </a:endParaRPr>
          </a:p>
          <a:p>
            <a:pPr lvl="1" marL="231140" indent="-218440">
              <a:lnSpc>
                <a:spcPct val="100000"/>
              </a:lnSpc>
              <a:spcBef>
                <a:spcPts val="1325"/>
              </a:spcBef>
              <a:buFont typeface="Arial"/>
              <a:buAutoNum type="alphaUcPeriod" startAt="2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Use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Multiple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Layers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Proof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200" spc="-10">
                <a:latin typeface="Arial MT"/>
                <a:cs typeface="Arial MT"/>
              </a:rPr>
              <a:t>Combine: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spcBef>
                <a:spcPts val="133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Main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statement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Investment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fixed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deposit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proof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Sponsorship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(if</a:t>
            </a:r>
            <a:r>
              <a:rPr dirty="0" sz="1200" spc="-10">
                <a:latin typeface="Arial MT"/>
                <a:cs typeface="Arial MT"/>
              </a:rPr>
              <a:t> applicable)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Property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savings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evidence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gives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depth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strength.</a:t>
            </a:r>
            <a:endParaRPr sz="1200">
              <a:latin typeface="Arial"/>
              <a:cs typeface="Arial"/>
            </a:endParaRPr>
          </a:p>
          <a:p>
            <a:pPr lvl="1" marL="231140" indent="-218440">
              <a:lnSpc>
                <a:spcPct val="100000"/>
              </a:lnSpc>
              <a:spcBef>
                <a:spcPts val="1340"/>
              </a:spcBef>
              <a:buFont typeface="Arial"/>
              <a:buAutoNum type="alphaUcPeriod" startAt="3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Keep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Narrative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Simple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Avoid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over-</a:t>
            </a:r>
            <a:r>
              <a:rPr dirty="0" sz="1200">
                <a:latin typeface="Arial MT"/>
                <a:cs typeface="Arial MT"/>
              </a:rPr>
              <a:t>explaining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irrelevant</a:t>
            </a:r>
            <a:r>
              <a:rPr dirty="0" sz="1200" spc="-10">
                <a:latin typeface="Arial MT"/>
                <a:cs typeface="Arial MT"/>
              </a:rPr>
              <a:t> stories.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less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minutes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make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first</a:t>
            </a:r>
            <a:r>
              <a:rPr dirty="0" sz="1200" spc="-10">
                <a:latin typeface="Arial MT"/>
                <a:cs typeface="Arial MT"/>
              </a:rPr>
              <a:t> glance.</a:t>
            </a:r>
            <a:endParaRPr sz="1200">
              <a:latin typeface="Arial MT"/>
              <a:cs typeface="Arial MT"/>
            </a:endParaRPr>
          </a:p>
          <a:p>
            <a:pPr lvl="1" marL="231140" indent="-218440">
              <a:lnSpc>
                <a:spcPct val="100000"/>
              </a:lnSpc>
              <a:spcBef>
                <a:spcPts val="1340"/>
              </a:spcBef>
              <a:buFont typeface="Arial"/>
              <a:buAutoNum type="alphaUcPeriod" startAt="4"/>
              <a:tabLst>
                <a:tab pos="231140" algn="l"/>
              </a:tabLst>
            </a:pPr>
            <a:r>
              <a:rPr dirty="0" sz="1350" b="1">
                <a:latin typeface="Arial"/>
                <a:cs typeface="Arial"/>
              </a:rPr>
              <a:t>Use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Strong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Letters</a:t>
            </a:r>
            <a:endParaRPr sz="1350">
              <a:latin typeface="Arial"/>
              <a:cs typeface="Arial"/>
            </a:endParaRPr>
          </a:p>
          <a:p>
            <a:pPr marL="12700" marR="151130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Explanation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(LOE)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Evidence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(LFE)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voices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the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should: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Explain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lump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confidently.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Link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together.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summary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readiness.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Example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closing</a:t>
            </a:r>
            <a:r>
              <a:rPr dirty="0" sz="1200" spc="-20">
                <a:latin typeface="Arial MT"/>
                <a:cs typeface="Arial MT"/>
              </a:rPr>
              <a:t> line: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“I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abroad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program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for </a:t>
            </a:r>
            <a:r>
              <a:rPr dirty="0" sz="1200">
                <a:latin typeface="Arial MT"/>
                <a:cs typeface="Arial MT"/>
              </a:rPr>
              <a:t>my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dependence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credit.”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</a:t>
            </a:r>
            <a:r>
              <a:rPr dirty="0" sz="1200" spc="-10">
                <a:latin typeface="Arial MT"/>
                <a:cs typeface="Arial MT"/>
              </a:rPr>
              <a:t> statement</a:t>
            </a:r>
            <a:endParaRPr sz="1200">
              <a:latin typeface="Arial MT"/>
              <a:cs typeface="Arial MT"/>
            </a:endParaRPr>
          </a:p>
          <a:p>
            <a:pPr lvl="1" marL="220979" indent="-208279">
              <a:lnSpc>
                <a:spcPct val="100000"/>
              </a:lnSpc>
              <a:spcBef>
                <a:spcPts val="1300"/>
              </a:spcBef>
              <a:buFont typeface="Arial"/>
              <a:buAutoNum type="alphaUcPeriod" startAt="5"/>
              <a:tabLst>
                <a:tab pos="220979" algn="l"/>
              </a:tabLst>
            </a:pPr>
            <a:r>
              <a:rPr dirty="0" sz="1350" b="1">
                <a:latin typeface="Arial"/>
                <a:cs typeface="Arial"/>
              </a:rPr>
              <a:t>Keep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Documents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Verifiable</a:t>
            </a:r>
            <a:endParaRPr sz="1350">
              <a:latin typeface="Arial"/>
              <a:cs typeface="Arial"/>
            </a:endParaRPr>
          </a:p>
          <a:p>
            <a:pPr marL="12700" marR="3935729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scanned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manipulated</a:t>
            </a:r>
            <a:r>
              <a:rPr dirty="0" sz="1200" spc="-10">
                <a:latin typeface="Arial MT"/>
                <a:cs typeface="Arial MT"/>
              </a:rPr>
              <a:t> copies. </a:t>
            </a: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10">
                <a:latin typeface="Arial MT"/>
                <a:cs typeface="Arial MT"/>
              </a:rPr>
              <a:t> that: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spcBef>
                <a:spcPts val="129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contacts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visible.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data.</a:t>
            </a:r>
            <a:endParaRPr sz="1200">
              <a:latin typeface="Arial MT"/>
              <a:cs typeface="Arial MT"/>
            </a:endParaRPr>
          </a:p>
          <a:p>
            <a:pPr lvl="2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Dates,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names,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balances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align</a:t>
            </a:r>
            <a:r>
              <a:rPr dirty="0" sz="1200" spc="-10">
                <a:latin typeface="Arial MT"/>
                <a:cs typeface="Arial MT"/>
              </a:rPr>
              <a:t> perfectly.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0783"/>
            <a:ext cx="6635115" cy="9149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F.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Update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Before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Submission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Exchange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rates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fluctuate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daily.</a:t>
            </a:r>
            <a:endParaRPr sz="1200">
              <a:latin typeface="Arial MT"/>
              <a:cs typeface="Arial MT"/>
            </a:endParaRPr>
          </a:p>
          <a:p>
            <a:pPr marL="12700" marR="22542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naira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volatile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currency,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add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10–15%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buffer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protect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against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devaluation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processed.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350" b="1">
                <a:latin typeface="Arial"/>
                <a:cs typeface="Arial"/>
              </a:rPr>
              <a:t>G.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Learn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the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Embassy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Logic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Each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reasoning</a:t>
            </a:r>
            <a:r>
              <a:rPr dirty="0" sz="1200" spc="-10">
                <a:latin typeface="Arial MT"/>
                <a:cs typeface="Arial MT"/>
              </a:rPr>
              <a:t> pattern: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2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Canada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readiness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transparency.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UK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consistency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source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credibility.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USA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confidence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financial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ownership.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Schengen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sufficiency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reasonability.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Australia &amp; NZ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look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 i="1">
                <a:latin typeface="Arial"/>
                <a:cs typeface="Arial"/>
              </a:rPr>
              <a:t>evidence-</a:t>
            </a:r>
            <a:r>
              <a:rPr dirty="0" sz="1200" i="1">
                <a:latin typeface="Arial"/>
                <a:cs typeface="Arial"/>
              </a:rPr>
              <a:t>based </a:t>
            </a:r>
            <a:r>
              <a:rPr dirty="0" sz="1200" spc="-10" i="1">
                <a:latin typeface="Arial"/>
                <a:cs typeface="Arial"/>
              </a:rPr>
              <a:t>capacity.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Knowing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helps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customize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presentation.</a:t>
            </a:r>
            <a:endParaRPr sz="1200">
              <a:latin typeface="Arial"/>
              <a:cs typeface="Arial"/>
            </a:endParaRPr>
          </a:p>
          <a:p>
            <a:pPr marL="266065" indent="-253365">
              <a:lnSpc>
                <a:spcPct val="100000"/>
              </a:lnSpc>
              <a:spcBef>
                <a:spcPts val="1310"/>
              </a:spcBef>
              <a:buFont typeface="Arial"/>
              <a:buAutoNum type="arabicPeriod" startAt="5"/>
              <a:tabLst>
                <a:tab pos="266065" algn="l"/>
              </a:tabLst>
            </a:pPr>
            <a:r>
              <a:rPr dirty="0" sz="1800" b="1">
                <a:latin typeface="Arial"/>
                <a:cs typeface="Arial"/>
              </a:rPr>
              <a:t>From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Refusal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Approval,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Flymatas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Mindset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about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documentation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about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preparation,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patience,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precision.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successful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client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shares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</a:t>
            </a:r>
            <a:r>
              <a:rPr dirty="0" sz="1200" spc="-10">
                <a:latin typeface="Arial MT"/>
                <a:cs typeface="Arial MT"/>
              </a:rPr>
              <a:t> traits:</a:t>
            </a:r>
            <a:endParaRPr sz="1200">
              <a:latin typeface="Arial MT"/>
              <a:cs typeface="Arial MT"/>
            </a:endParaRPr>
          </a:p>
          <a:p>
            <a:pPr lvl="1" marL="470534" indent="-229235">
              <a:lnSpc>
                <a:spcPts val="1410"/>
              </a:lnSpc>
              <a:spcBef>
                <a:spcPts val="134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They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plan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early.</a:t>
            </a:r>
            <a:endParaRPr sz="1200">
              <a:latin typeface="Arial"/>
              <a:cs typeface="Arial"/>
            </a:endParaRPr>
          </a:p>
          <a:p>
            <a:pPr lvl="1"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They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keep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their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story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clean.</a:t>
            </a:r>
            <a:endParaRPr sz="1200">
              <a:latin typeface="Arial"/>
              <a:cs typeface="Arial"/>
            </a:endParaRPr>
          </a:p>
          <a:p>
            <a:pPr lvl="1"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They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follow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expert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guidance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without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shortcuts.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“A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doubt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never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clarity,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 you’ve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intention.”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85"/>
              </a:spcBef>
            </a:pPr>
            <a:r>
              <a:rPr dirty="0" sz="1800" b="1">
                <a:latin typeface="Arial"/>
                <a:cs typeface="Arial"/>
              </a:rPr>
              <a:t>Flymatas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Closing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Message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70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trap,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test.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discipline,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honesty,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readiness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global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opportunity.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learn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make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tell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story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you’ve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mastered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hardest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the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process.</a:t>
            </a:r>
            <a:endParaRPr sz="1200">
              <a:latin typeface="Arial MT"/>
              <a:cs typeface="Arial MT"/>
            </a:endParaRPr>
          </a:p>
          <a:p>
            <a:pPr marL="12700" marR="531495">
              <a:lnSpc>
                <a:spcPts val="2770"/>
              </a:lnSpc>
              <a:spcBef>
                <a:spcPts val="295"/>
              </a:spcBef>
            </a:pPr>
            <a:r>
              <a:rPr dirty="0" sz="1200">
                <a:latin typeface="Arial MT"/>
                <a:cs typeface="Arial MT"/>
              </a:rPr>
              <a:t>So,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whether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tourist,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worker,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permanent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resident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remember: </a:t>
            </a:r>
            <a:r>
              <a:rPr dirty="0" sz="1200">
                <a:latin typeface="Arial MT"/>
                <a:cs typeface="Arial MT"/>
              </a:rPr>
              <a:t>“Visa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approval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doesn’t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embassy;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account.”</a:t>
            </a:r>
            <a:endParaRPr sz="1200">
              <a:latin typeface="Arial MT"/>
              <a:cs typeface="Arial MT"/>
            </a:endParaRPr>
          </a:p>
          <a:p>
            <a:pPr marL="207645" indent="-194945">
              <a:lnSpc>
                <a:spcPts val="1055"/>
              </a:lnSpc>
              <a:buFont typeface="Arial MT"/>
              <a:buChar char="—"/>
              <a:tabLst>
                <a:tab pos="207645" algn="l"/>
              </a:tabLst>
            </a:pPr>
            <a:r>
              <a:rPr dirty="0" sz="1200" i="1">
                <a:latin typeface="Arial"/>
                <a:cs typeface="Arial"/>
              </a:rPr>
              <a:t>Ayorinde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Alex,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Flymatas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Visa</a:t>
            </a:r>
            <a:r>
              <a:rPr dirty="0" sz="1200" spc="-10" i="1">
                <a:latin typeface="Arial"/>
                <a:cs typeface="Arial"/>
              </a:rPr>
              <a:t> Varsity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5"/>
              </a:spcBef>
            </a:pP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Legacy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Understanding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5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4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Funds</a:t>
            </a:r>
            <a:endParaRPr sz="1800">
              <a:latin typeface="Arial"/>
              <a:cs typeface="Arial"/>
            </a:endParaRPr>
          </a:p>
          <a:p>
            <a:pPr marL="12700" marR="1998345">
              <a:lnSpc>
                <a:spcPts val="1380"/>
              </a:lnSpc>
              <a:spcBef>
                <a:spcPts val="1455"/>
              </a:spcBef>
            </a:pP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consultants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never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teach.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learned: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0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calculate 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POF.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structure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statement.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854825" cy="8220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265" indent="-227965">
              <a:lnSpc>
                <a:spcPts val="141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0">
                <a:latin typeface="Arial MT"/>
                <a:cs typeface="Arial MT"/>
              </a:rPr>
              <a:t> story.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turn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rejections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approvals.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think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—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win </a:t>
            </a:r>
            <a:r>
              <a:rPr dirty="0" sz="1200" spc="-10">
                <a:latin typeface="Arial MT"/>
                <a:cs typeface="Arial MT"/>
              </a:rPr>
              <a:t>confidently.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12700" marR="42100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today’s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visa;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lifetime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reference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international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opportunity ahead.</a:t>
            </a:r>
            <a:endParaRPr sz="1200">
              <a:latin typeface="Arial MT"/>
              <a:cs typeface="Arial MT"/>
            </a:endParaRPr>
          </a:p>
          <a:p>
            <a:pPr marL="12700" marR="3978275">
              <a:lnSpc>
                <a:spcPts val="1390"/>
              </a:lnSpc>
              <a:spcBef>
                <a:spcPts val="1370"/>
              </a:spcBef>
            </a:pPr>
            <a:r>
              <a:rPr dirty="0" sz="1200">
                <a:latin typeface="Arial MT"/>
                <a:cs typeface="Arial MT"/>
              </a:rPr>
              <a:t>So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people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ask,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did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it?”</a:t>
            </a:r>
            <a:r>
              <a:rPr dirty="0" sz="1200" spc="-2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proudly</a:t>
            </a:r>
            <a:r>
              <a:rPr dirty="0" sz="1200" spc="-20">
                <a:latin typeface="Arial MT"/>
                <a:cs typeface="Arial MT"/>
              </a:rPr>
              <a:t> say: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>
                <a:latin typeface="Arial MT"/>
                <a:cs typeface="Arial MT"/>
              </a:rPr>
              <a:t>“I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learned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understood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really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works.”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800" b="1">
                <a:latin typeface="Arial"/>
                <a:cs typeface="Arial"/>
              </a:rPr>
              <a:t>Closing</a:t>
            </a:r>
            <a:r>
              <a:rPr dirty="0" sz="1800" spc="-6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Words</a:t>
            </a:r>
            <a:r>
              <a:rPr dirty="0" sz="1800" spc="-5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from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Ayorinde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Alex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“Dear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Reader,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right.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dream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after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scammed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times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while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trying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travel.</a:t>
            </a:r>
            <a:endParaRPr sz="1200">
              <a:latin typeface="Arial MT"/>
              <a:cs typeface="Arial MT"/>
            </a:endParaRPr>
          </a:p>
          <a:p>
            <a:pPr marL="12700" marR="13144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studied,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failed,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again,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eventually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found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truth;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clarity,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shortcuts.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 MT"/>
              <a:cs typeface="Arial MT"/>
            </a:endParaRPr>
          </a:p>
          <a:p>
            <a:pPr marL="12700" marR="3071495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saving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those</a:t>
            </a:r>
            <a:r>
              <a:rPr dirty="0" sz="1200" spc="-10">
                <a:latin typeface="Arial MT"/>
                <a:cs typeface="Arial MT"/>
              </a:rPr>
              <a:t> mistakes.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farther,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faster,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confidence.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prepare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journey,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remember: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matters,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speak,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your </a:t>
            </a:r>
            <a:r>
              <a:rPr dirty="0" sz="1200">
                <a:latin typeface="Arial MT"/>
                <a:cs typeface="Arial MT"/>
              </a:rPr>
              <a:t>discipline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determines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destiny.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believing,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building,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beyond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boundaries.”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5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—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Ayorinde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Alex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5"/>
              </a:lnSpc>
            </a:pPr>
            <a:r>
              <a:rPr dirty="0" sz="1200">
                <a:latin typeface="Arial MT"/>
                <a:cs typeface="Arial MT"/>
              </a:rPr>
              <a:t>Founder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&amp;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Consultant,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Varsity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70"/>
              </a:spcBef>
            </a:pPr>
            <a:r>
              <a:rPr dirty="0" sz="2400" b="1">
                <a:latin typeface="Arial"/>
                <a:cs typeface="Arial"/>
              </a:rPr>
              <a:t>FINAL</a:t>
            </a:r>
            <a:r>
              <a:rPr dirty="0" sz="2400" spc="-105" b="1">
                <a:latin typeface="Arial"/>
                <a:cs typeface="Arial"/>
              </a:rPr>
              <a:t> </a:t>
            </a:r>
            <a:r>
              <a:rPr dirty="0" sz="2400" spc="-10" b="1">
                <a:latin typeface="Arial"/>
                <a:cs typeface="Arial"/>
              </a:rPr>
              <a:t>TAKEAWAY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Proof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paperwork;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fingerprint.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 marR="505333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Build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honesty. </a:t>
            </a:r>
            <a:r>
              <a:rPr dirty="0" sz="1200">
                <a:latin typeface="Arial MT"/>
                <a:cs typeface="Arial MT"/>
              </a:rPr>
              <a:t>Present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confidence.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0">
                <a:latin typeface="Arial MT"/>
                <a:cs typeface="Arial MT"/>
              </a:rPr>
              <a:t> knowledge.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 MT"/>
              <a:cs typeface="Arial MT"/>
            </a:endParaRPr>
          </a:p>
          <a:p>
            <a:pPr marL="12700" marR="3434079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day,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hold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remember: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wasn’t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magic.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mastery.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b="1">
                <a:latin typeface="Arial"/>
                <a:cs typeface="Arial"/>
              </a:rPr>
              <a:t>End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Book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56691" y="1137919"/>
            <a:ext cx="6859905" cy="4601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141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THIS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MATERIAL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WITH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BONUSES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REQUEST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USING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WHATSAPP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ts val="1410"/>
              </a:lnSpc>
            </a:pPr>
            <a:r>
              <a:rPr dirty="0" sz="1200" b="1">
                <a:latin typeface="Arial"/>
                <a:cs typeface="Arial"/>
              </a:rPr>
              <a:t>+2347033221729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INCASE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NOT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ATTACHED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PURCHASE.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algn="ctr" marL="279400" marR="2717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ACCESS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CLOSED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WHATAPP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GROUP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FURTHER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COMMUNICATION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THIS </a:t>
            </a:r>
            <a:r>
              <a:rPr dirty="0" sz="1200" b="1">
                <a:latin typeface="Arial"/>
                <a:cs typeface="Arial"/>
              </a:rPr>
              <a:t>SUBJECT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MATTER.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200">
              <a:latin typeface="Arial"/>
              <a:cs typeface="Arial"/>
            </a:endParaRPr>
          </a:p>
          <a:p>
            <a:pPr algn="ctr" marL="12700" marR="5080">
              <a:lnSpc>
                <a:spcPts val="1380"/>
              </a:lnSpc>
              <a:spcBef>
                <a:spcPts val="5"/>
              </a:spcBef>
            </a:pPr>
            <a:r>
              <a:rPr dirty="0" sz="1200" b="1" i="1">
                <a:latin typeface="Arial"/>
                <a:cs typeface="Arial"/>
              </a:rPr>
              <a:t>A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DETAILED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VIDEO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RECORDING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THAT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EXPLAIN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THE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CONTENT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OF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THE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BOOK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AND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spc="-10" b="1" i="1">
                <a:latin typeface="Arial"/>
                <a:cs typeface="Arial"/>
              </a:rPr>
              <a:t>SHARES </a:t>
            </a:r>
            <a:r>
              <a:rPr dirty="0" sz="1200" b="1" i="1">
                <a:latin typeface="Arial"/>
                <a:cs typeface="Arial"/>
              </a:rPr>
              <a:t>DEEPER</a:t>
            </a:r>
            <a:r>
              <a:rPr dirty="0" sz="1200" spc="-5" b="1" i="1">
                <a:latin typeface="Arial"/>
                <a:cs typeface="Arial"/>
              </a:rPr>
              <a:t> </a:t>
            </a:r>
            <a:r>
              <a:rPr dirty="0" sz="1200" spc="-10" b="1" i="1">
                <a:latin typeface="Arial"/>
                <a:cs typeface="Arial"/>
              </a:rPr>
              <a:t>INSIGHT.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"/>
              <a:cs typeface="Arial"/>
            </a:endParaRPr>
          </a:p>
          <a:p>
            <a:pPr algn="ctr" marL="117475" marR="111760">
              <a:lnSpc>
                <a:spcPts val="1380"/>
              </a:lnSpc>
            </a:pPr>
            <a:r>
              <a:rPr dirty="0" sz="1200" b="1" i="1">
                <a:latin typeface="Arial"/>
                <a:cs typeface="Arial"/>
              </a:rPr>
              <a:t>ACCESS</a:t>
            </a:r>
            <a:r>
              <a:rPr dirty="0" sz="1200" spc="-3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TO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ZOOM</a:t>
            </a:r>
            <a:r>
              <a:rPr dirty="0" sz="1200" spc="-4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MEETING/</a:t>
            </a:r>
            <a:r>
              <a:rPr dirty="0" sz="1200" spc="-3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RECORDINGS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WHERE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OTHER</a:t>
            </a:r>
            <a:r>
              <a:rPr dirty="0" sz="1200" spc="-4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PERSONAL</a:t>
            </a:r>
            <a:r>
              <a:rPr dirty="0" sz="1200" spc="-3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QUESTIONS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spc="-25" b="1" i="1">
                <a:latin typeface="Arial"/>
                <a:cs typeface="Arial"/>
              </a:rPr>
              <a:t>ARE </a:t>
            </a:r>
            <a:r>
              <a:rPr dirty="0" sz="1200" b="1" i="1">
                <a:latin typeface="Arial"/>
                <a:cs typeface="Arial"/>
              </a:rPr>
              <a:t>ANSWERED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AND</a:t>
            </a:r>
            <a:r>
              <a:rPr dirty="0" sz="1200" spc="-25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ATTENDED</a:t>
            </a:r>
            <a:r>
              <a:rPr dirty="0" sz="1200" spc="-25" b="1" i="1">
                <a:latin typeface="Arial"/>
                <a:cs typeface="Arial"/>
              </a:rPr>
              <a:t> TO.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10"/>
              </a:spcBef>
            </a:pPr>
            <a:r>
              <a:rPr dirty="0" sz="1200" b="1">
                <a:latin typeface="Arial"/>
                <a:cs typeface="Arial"/>
              </a:rPr>
              <a:t>YOU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ALSO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HAVE ACCESS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FOLLOWING;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371600" marR="40005" indent="-229235">
              <a:lnSpc>
                <a:spcPts val="1839"/>
              </a:lnSpc>
              <a:buAutoNum type="arabicPlain"/>
              <a:tabLst>
                <a:tab pos="1371600" algn="l"/>
              </a:tabLst>
            </a:pPr>
            <a:r>
              <a:rPr dirty="0" sz="1600" b="1">
                <a:latin typeface="Arial"/>
                <a:cs typeface="Arial"/>
              </a:rPr>
              <a:t>LETTER</a:t>
            </a:r>
            <a:r>
              <a:rPr dirty="0" sz="1600" spc="-4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OF</a:t>
            </a:r>
            <a:r>
              <a:rPr dirty="0" sz="1600" spc="-4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FINANCIAL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EXPLANATION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TEMPLATE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spc="-25" b="1">
                <a:latin typeface="Arial"/>
                <a:cs typeface="Arial"/>
              </a:rPr>
              <a:t>AND </a:t>
            </a:r>
            <a:r>
              <a:rPr dirty="0" sz="1600" b="1">
                <a:latin typeface="Arial"/>
                <a:cs typeface="Arial"/>
              </a:rPr>
              <a:t>SAMPLES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WRITTEN</a:t>
            </a:r>
            <a:r>
              <a:rPr dirty="0" sz="1600" spc="-4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BY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FLYMATAS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20" b="1">
                <a:latin typeface="Arial"/>
                <a:cs typeface="Arial"/>
              </a:rPr>
              <a:t>TEAM</a:t>
            </a:r>
            <a:endParaRPr sz="1600">
              <a:latin typeface="Arial"/>
              <a:cs typeface="Arial"/>
            </a:endParaRPr>
          </a:p>
          <a:p>
            <a:pPr marL="1372235" indent="-229235">
              <a:lnSpc>
                <a:spcPct val="100000"/>
              </a:lnSpc>
              <a:spcBef>
                <a:spcPts val="1715"/>
              </a:spcBef>
              <a:buAutoNum type="arabicPlain"/>
              <a:tabLst>
                <a:tab pos="1372235" algn="l"/>
              </a:tabLst>
            </a:pPr>
            <a:r>
              <a:rPr dirty="0" sz="1600" b="1">
                <a:latin typeface="Arial"/>
                <a:cs typeface="Arial"/>
              </a:rPr>
              <a:t>FINANCIAL DOCUMENT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CHECK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CHECK-</a:t>
            </a:r>
            <a:r>
              <a:rPr dirty="0" sz="1600" spc="-20" b="1">
                <a:latin typeface="Arial"/>
                <a:cs typeface="Arial"/>
              </a:rPr>
              <a:t>LIST</a:t>
            </a:r>
            <a:endParaRPr sz="1600">
              <a:latin typeface="Arial"/>
              <a:cs typeface="Arial"/>
            </a:endParaRPr>
          </a:p>
          <a:p>
            <a:pPr marL="1372870" indent="-229235">
              <a:lnSpc>
                <a:spcPct val="100000"/>
              </a:lnSpc>
              <a:spcBef>
                <a:spcPts val="1750"/>
              </a:spcBef>
              <a:buAutoNum type="arabicPlain"/>
              <a:tabLst>
                <a:tab pos="1372870" algn="l"/>
              </a:tabLst>
            </a:pPr>
            <a:r>
              <a:rPr dirty="0" sz="1600" b="1">
                <a:latin typeface="Arial"/>
                <a:cs typeface="Arial"/>
              </a:rPr>
              <a:t>POF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ASSEMENT</a:t>
            </a:r>
            <a:r>
              <a:rPr dirty="0" sz="1600" spc="-5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QUESTIONS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"/>
              <a:buAutoNum type="arabicPlain"/>
            </a:pPr>
            <a:endParaRPr sz="1600">
              <a:latin typeface="Arial"/>
              <a:cs typeface="Arial"/>
            </a:endParaRPr>
          </a:p>
          <a:p>
            <a:pPr marL="1372235" marR="252729" indent="-229235">
              <a:lnSpc>
                <a:spcPts val="1839"/>
              </a:lnSpc>
              <a:buAutoNum type="arabicPlain"/>
              <a:tabLst>
                <a:tab pos="1372235" algn="l"/>
              </a:tabLst>
            </a:pPr>
            <a:r>
              <a:rPr dirty="0" sz="1600" b="1">
                <a:latin typeface="Arial"/>
                <a:cs typeface="Arial"/>
              </a:rPr>
              <a:t>THE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FLYMATAS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PRINCIPLE-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HOW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THINK,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PLAN,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spc="-25" b="1">
                <a:latin typeface="Arial"/>
                <a:cs typeface="Arial"/>
              </a:rPr>
              <a:t>AND </a:t>
            </a:r>
            <a:r>
              <a:rPr dirty="0" sz="1600" b="1">
                <a:latin typeface="Arial"/>
                <a:cs typeface="Arial"/>
              </a:rPr>
              <a:t>PROSPAL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BEYOUND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VISA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APPROVAL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7057135"/>
            <a:ext cx="5695315" cy="91122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algn="just" marL="12700" marR="2894330">
              <a:lnSpc>
                <a:spcPct val="96300"/>
              </a:lnSpc>
              <a:spcBef>
                <a:spcPts val="150"/>
              </a:spcBef>
            </a:pPr>
            <a:r>
              <a:rPr dirty="0" sz="1200" i="1">
                <a:latin typeface="Arial"/>
                <a:cs typeface="Arial"/>
              </a:rPr>
              <a:t>Understanding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Proof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of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Funds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Work </a:t>
            </a:r>
            <a:r>
              <a:rPr dirty="0" sz="1200" i="1">
                <a:latin typeface="Arial"/>
                <a:cs typeface="Arial"/>
              </a:rPr>
              <a:t>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Complete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Flymatas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Visa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Varsity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Guide </a:t>
            </a:r>
            <a:r>
              <a:rPr dirty="0" sz="1200">
                <a:latin typeface="Arial MT"/>
                <a:cs typeface="Arial MT"/>
              </a:rPr>
              <a:t>Written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Ayorinde</a:t>
            </a:r>
            <a:r>
              <a:rPr dirty="0" sz="1200" spc="-20" b="1">
                <a:latin typeface="Arial"/>
                <a:cs typeface="Arial"/>
              </a:rPr>
              <a:t> Alex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0"/>
              </a:lnSpc>
            </a:pPr>
            <a:r>
              <a:rPr dirty="0" sz="1200">
                <a:latin typeface="Arial MT"/>
                <a:cs typeface="Arial MT"/>
              </a:rPr>
              <a:t>©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2025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Varsity.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Rights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Reserved.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Website: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u="sng" sz="1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 MT"/>
                <a:cs typeface="Arial MT"/>
                <a:hlinkClick r:id="rId2"/>
              </a:rPr>
              <a:t>www.flymatas.com</a:t>
            </a:r>
            <a:r>
              <a:rPr dirty="0" sz="1200" spc="-1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|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Instagram: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@Flymatas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|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WhatsApp: </a:t>
            </a:r>
            <a:r>
              <a:rPr dirty="0" sz="1200" spc="-10">
                <a:latin typeface="Arial MT"/>
                <a:cs typeface="Arial MT"/>
              </a:rPr>
              <a:t>+2347033221729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26211"/>
            <a:ext cx="6848475" cy="3471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Disclaimer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publication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designed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educational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informational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purposes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only.</a:t>
            </a:r>
            <a:endParaRPr sz="1200">
              <a:latin typeface="Arial"/>
              <a:cs typeface="Arial"/>
            </a:endParaRPr>
          </a:p>
          <a:p>
            <a:pPr marL="12700" marR="4635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While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effort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accuracy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reliability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information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presented,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Varsity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make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guarantees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regarding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approvals,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outcomes,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government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policy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interpretations.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 MT"/>
              <a:cs typeface="Arial MT"/>
            </a:endParaRPr>
          </a:p>
          <a:p>
            <a:pPr marL="12700" marR="243204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decisions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solely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discretion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respective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consulates,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immigration authorities.</a:t>
            </a: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Readers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strongly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encouraged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verify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current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requirements,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fees,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procedures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official </a:t>
            </a:r>
            <a:r>
              <a:rPr dirty="0" sz="1200">
                <a:latin typeface="Arial MT"/>
                <a:cs typeface="Arial MT"/>
              </a:rPr>
              <a:t>government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sources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submitting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Arial MT"/>
              <a:cs typeface="Arial MT"/>
            </a:endParaRPr>
          </a:p>
          <a:p>
            <a:pPr marL="12700" marR="132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author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publisher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shall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held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responsible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loss,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consequence</a:t>
            </a:r>
            <a:r>
              <a:rPr dirty="0" sz="1200" spc="-10">
                <a:latin typeface="Arial MT"/>
                <a:cs typeface="Arial MT"/>
              </a:rPr>
              <a:t> arising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material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book.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 MT"/>
              <a:cs typeface="Arial MT"/>
            </a:endParaRPr>
          </a:p>
          <a:p>
            <a:pPr marL="12700" marR="5080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guide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meant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educate,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empower,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enlighten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sincere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applicants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replace </a:t>
            </a:r>
            <a:r>
              <a:rPr dirty="0" sz="1200">
                <a:latin typeface="Arial MT"/>
                <a:cs typeface="Arial MT"/>
              </a:rPr>
              <a:t>personalized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professional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legal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advice.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Travels;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Teaching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How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Migrate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Rightly</a:t>
            </a:r>
            <a:r>
              <a:rPr dirty="0" sz="1200" spc="-10" b="1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866723"/>
            <a:ext cx="6856730" cy="7458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INTRODUCTION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0"/>
              </a:spcBef>
            </a:pPr>
            <a:r>
              <a:rPr dirty="0" sz="1350" b="1" i="1">
                <a:latin typeface="Arial"/>
                <a:cs typeface="Arial"/>
              </a:rPr>
              <a:t>Why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This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Book</a:t>
            </a:r>
            <a:r>
              <a:rPr dirty="0" sz="1350" spc="-15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Exists</a:t>
            </a:r>
            <a:endParaRPr sz="1350">
              <a:latin typeface="Arial"/>
              <a:cs typeface="Arial"/>
            </a:endParaRPr>
          </a:p>
          <a:p>
            <a:pPr marL="12700" marR="241935">
              <a:lnSpc>
                <a:spcPts val="1380"/>
              </a:lnSpc>
              <a:spcBef>
                <a:spcPts val="1430"/>
              </a:spcBef>
            </a:pP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year,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thousands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Africans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opportunities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unqualified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or </a:t>
            </a:r>
            <a:r>
              <a:rPr dirty="0" sz="1200">
                <a:latin typeface="Arial MT"/>
                <a:cs typeface="Arial MT"/>
              </a:rPr>
              <a:t>dishonest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failed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critical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aspect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process: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Proof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10" b="1">
                <a:latin typeface="Arial"/>
                <a:cs typeface="Arial"/>
              </a:rPr>
              <a:t> (POF).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"/>
              <a:cs typeface="Arial"/>
            </a:endParaRPr>
          </a:p>
          <a:p>
            <a:pPr marL="12700" marR="58419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genuine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admissions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raised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doubts.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hardworking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owners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denied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tourist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simply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because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consular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officer </a:t>
            </a:r>
            <a:r>
              <a:rPr dirty="0" sz="1200">
                <a:latin typeface="Arial MT"/>
                <a:cs typeface="Arial MT"/>
              </a:rPr>
              <a:t>was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satisfied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use.”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After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nearly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decade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hands-</a:t>
            </a:r>
            <a:r>
              <a:rPr dirty="0" sz="1200" b="1">
                <a:latin typeface="Arial"/>
                <a:cs typeface="Arial"/>
              </a:rPr>
              <a:t>on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experience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migration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industry,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navigating</a:t>
            </a:r>
            <a:r>
              <a:rPr dirty="0" sz="1200" spc="-20">
                <a:latin typeface="Arial MT"/>
                <a:cs typeface="Arial MT"/>
              </a:rPr>
              <a:t> visa </a:t>
            </a:r>
            <a:r>
              <a:rPr dirty="0" sz="1200">
                <a:latin typeface="Arial MT"/>
                <a:cs typeface="Arial MT"/>
              </a:rPr>
              <a:t>refusals,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guiding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approvals,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helping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countless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clients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recover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mistakes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decided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compile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Varsity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practical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guide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help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master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presentation.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05"/>
              </a:lnSpc>
              <a:spcBef>
                <a:spcPts val="129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book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 </a:t>
            </a:r>
            <a:r>
              <a:rPr dirty="0" sz="1200" spc="-10">
                <a:latin typeface="Arial MT"/>
                <a:cs typeface="Arial MT"/>
              </a:rPr>
              <a:t>theory.</a:t>
            </a:r>
            <a:endParaRPr sz="1200">
              <a:latin typeface="Arial MT"/>
              <a:cs typeface="Arial MT"/>
            </a:endParaRPr>
          </a:p>
          <a:p>
            <a:pPr marL="12700" marR="572770">
              <a:lnSpc>
                <a:spcPts val="1390"/>
              </a:lnSpc>
              <a:spcBef>
                <a:spcPts val="55"/>
              </a:spcBef>
            </a:pP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real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code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behind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successful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strategies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refined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years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research, </a:t>
            </a:r>
            <a:r>
              <a:rPr dirty="0" sz="1200">
                <a:latin typeface="Arial MT"/>
                <a:cs typeface="Arial MT"/>
              </a:rPr>
              <a:t>experience,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real-</a:t>
            </a:r>
            <a:r>
              <a:rPr dirty="0" sz="1200">
                <a:latin typeface="Arial MT"/>
                <a:cs typeface="Arial MT"/>
              </a:rPr>
              <a:t>life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results.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05"/>
              </a:lnSpc>
              <a:spcBef>
                <a:spcPts val="1305"/>
              </a:spcBef>
            </a:pP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finish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reading,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understand:</a:t>
            </a:r>
            <a:endParaRPr sz="1200">
              <a:latin typeface="Arial MT"/>
              <a:cs typeface="Arial MT"/>
            </a:endParaRPr>
          </a:p>
          <a:p>
            <a:pPr marL="170815" indent="-158115">
              <a:lnSpc>
                <a:spcPts val="1375"/>
              </a:lnSpc>
              <a:buFont typeface="Cambria"/>
              <a:buChar char="◻"/>
              <a:tabLst>
                <a:tab pos="170815" algn="l"/>
              </a:tabLst>
            </a:pPr>
            <a:r>
              <a:rPr dirty="0" sz="1200">
                <a:latin typeface="Arial MT"/>
                <a:cs typeface="Arial MT"/>
              </a:rPr>
              <a:t>What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means</a:t>
            </a:r>
            <a:endParaRPr sz="1200">
              <a:latin typeface="Arial MT"/>
              <a:cs typeface="Arial MT"/>
            </a:endParaRPr>
          </a:p>
          <a:p>
            <a:pPr marL="173355" indent="-160655">
              <a:lnSpc>
                <a:spcPts val="1385"/>
              </a:lnSpc>
              <a:buFont typeface="Cambria"/>
              <a:buChar char="◻"/>
              <a:tabLst>
                <a:tab pos="17335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calculate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type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country</a:t>
            </a:r>
            <a:endParaRPr sz="1200">
              <a:latin typeface="Arial MT"/>
              <a:cs typeface="Arial MT"/>
            </a:endParaRPr>
          </a:p>
          <a:p>
            <a:pPr marL="173355" indent="-160655">
              <a:lnSpc>
                <a:spcPts val="1385"/>
              </a:lnSpc>
              <a:buFont typeface="Cambria"/>
              <a:buChar char="◻"/>
              <a:tabLst>
                <a:tab pos="17335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build,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defend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position</a:t>
            </a:r>
            <a:endParaRPr sz="1200">
              <a:latin typeface="Arial MT"/>
              <a:cs typeface="Arial MT"/>
            </a:endParaRPr>
          </a:p>
          <a:p>
            <a:pPr marL="173355" indent="-160655">
              <a:lnSpc>
                <a:spcPts val="1410"/>
              </a:lnSpc>
              <a:buFont typeface="Cambria"/>
              <a:buChar char="◻"/>
              <a:tabLst>
                <a:tab pos="17335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avoid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flags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trigger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refusals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70"/>
              </a:spcBef>
              <a:buFont typeface="Cambria"/>
              <a:buChar char="◻"/>
            </a:pPr>
            <a:endParaRPr sz="1200">
              <a:latin typeface="Arial MT"/>
              <a:cs typeface="Arial MT"/>
            </a:endParaRPr>
          </a:p>
          <a:p>
            <a:pPr marL="12700" marR="242570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mirror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before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submission</a:t>
            </a:r>
            <a:r>
              <a:rPr dirty="0" sz="1200">
                <a:latin typeface="Arial MT"/>
                <a:cs typeface="Arial MT"/>
              </a:rPr>
              <a:t>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weak,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emotion,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“connection”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WHAT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(POF)?</a:t>
            </a:r>
            <a:endParaRPr sz="1800">
              <a:latin typeface="Arial"/>
              <a:cs typeface="Arial"/>
            </a:endParaRPr>
          </a:p>
          <a:p>
            <a:pPr marL="12700" marR="483870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(POF)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simply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means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demonstrating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ability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travel, </a:t>
            </a:r>
            <a:r>
              <a:rPr dirty="0" sz="1200">
                <a:latin typeface="Arial MT"/>
                <a:cs typeface="Arial MT"/>
              </a:rPr>
              <a:t>education,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abroad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becoming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burden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host</a:t>
            </a:r>
            <a:r>
              <a:rPr dirty="0" sz="1200" spc="-10">
                <a:latin typeface="Arial MT"/>
                <a:cs typeface="Arial MT"/>
              </a:rPr>
              <a:t> country.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two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major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things:</a:t>
            </a:r>
            <a:endParaRPr sz="1200">
              <a:latin typeface="Arial MT"/>
              <a:cs typeface="Arial MT"/>
            </a:endParaRPr>
          </a:p>
          <a:p>
            <a:pPr lvl="1" marL="470534" indent="-229235">
              <a:lnSpc>
                <a:spcPts val="1410"/>
              </a:lnSpc>
              <a:spcBef>
                <a:spcPts val="133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Capacity: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afford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program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applying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for?</a:t>
            </a:r>
            <a:endParaRPr sz="1200">
              <a:latin typeface="Arial MT"/>
              <a:cs typeface="Arial MT"/>
            </a:endParaRPr>
          </a:p>
          <a:p>
            <a:pPr lvl="1"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Stability: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genuine,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traceable,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use?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enough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have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money.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show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right.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60"/>
              </a:spcBef>
            </a:pPr>
            <a:r>
              <a:rPr dirty="0" sz="1200">
                <a:latin typeface="Arial MT"/>
                <a:cs typeface="Arial MT"/>
              </a:rPr>
              <a:t>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Flymatas,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say: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doesn’t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reject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dream,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reject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documentation.”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dirty="0"/>
              <a:t>SECTION</a:t>
            </a:r>
            <a:r>
              <a:rPr dirty="0" spc="-25"/>
              <a:t> </a:t>
            </a:r>
            <a:r>
              <a:rPr dirty="0"/>
              <a:t>ONE:</a:t>
            </a:r>
            <a:r>
              <a:rPr dirty="0" spc="-25"/>
              <a:t> UNDERSTANDING</a:t>
            </a:r>
            <a:r>
              <a:rPr dirty="0" spc="-75"/>
              <a:t> </a:t>
            </a:r>
            <a:r>
              <a:rPr dirty="0"/>
              <a:t>YOUR</a:t>
            </a:r>
            <a:r>
              <a:rPr dirty="0" spc="-30"/>
              <a:t> </a:t>
            </a:r>
            <a:r>
              <a:rPr dirty="0" spc="-25"/>
              <a:t>POF </a:t>
            </a:r>
            <a:r>
              <a:rPr dirty="0"/>
              <a:t>AND</a:t>
            </a:r>
            <a:r>
              <a:rPr dirty="0" spc="-45"/>
              <a:t> </a:t>
            </a:r>
            <a:r>
              <a:rPr dirty="0"/>
              <a:t>HOW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35"/>
              <a:t> </a:t>
            </a:r>
            <a:r>
              <a:rPr dirty="0" spc="-25"/>
              <a:t>CALCULATE</a:t>
            </a:r>
            <a:r>
              <a:rPr dirty="0" spc="-40"/>
              <a:t> </a:t>
            </a:r>
            <a:r>
              <a:rPr dirty="0"/>
              <a:t>IT</a:t>
            </a:r>
            <a:r>
              <a:rPr dirty="0" spc="-40"/>
              <a:t> </a:t>
            </a:r>
            <a:r>
              <a:rPr dirty="0" spc="-10"/>
              <a:t>RIGHT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310131"/>
            <a:ext cx="6864984" cy="81534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>
                <a:latin typeface="Arial"/>
                <a:cs typeface="Arial"/>
              </a:rPr>
              <a:t>Question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1: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How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Much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Do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Need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as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POF?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depends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on: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3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purpose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travel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(tourism,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work,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PR).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country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applying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to.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b="1">
                <a:latin typeface="Arial"/>
                <a:cs typeface="Arial"/>
              </a:rPr>
              <a:t>Duration of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stay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accommodation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choice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  <a:buFont typeface="Symbol"/>
              <a:buChar char=""/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instance,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10-</a:t>
            </a:r>
            <a:r>
              <a:rPr dirty="0" sz="1200">
                <a:latin typeface="Arial MT"/>
                <a:cs typeface="Arial MT"/>
              </a:rPr>
              <a:t>day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tourist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Spain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requires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one-</a:t>
            </a:r>
            <a:r>
              <a:rPr dirty="0" sz="1200">
                <a:latin typeface="Arial MT"/>
                <a:cs typeface="Arial MT"/>
              </a:rPr>
              <a:t>year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Canada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permanent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residence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(PR)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application.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Each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type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benchmark.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>
                <a:latin typeface="Arial MT"/>
                <a:cs typeface="Arial MT"/>
              </a:rPr>
              <a:t>Let’s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break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down: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b="1">
                <a:latin typeface="Arial"/>
                <a:cs typeface="Arial"/>
              </a:rPr>
              <a:t>Tourism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Visit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Visa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calculated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based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total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trip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which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includes: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fees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Flights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(round</a:t>
            </a:r>
            <a:r>
              <a:rPr dirty="0" sz="1200" spc="-20">
                <a:latin typeface="Arial MT"/>
                <a:cs typeface="Arial MT"/>
              </a:rPr>
              <a:t> trip)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spc="-10">
                <a:latin typeface="Arial MT"/>
                <a:cs typeface="Arial MT"/>
              </a:rPr>
              <a:t>Accommodation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Feeding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daily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expenses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Tours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transportation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Shopping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emergencies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Once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estimate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total,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multiply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3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times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account.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assume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1–2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months’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salary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vacation.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 spc="-10" b="1">
                <a:latin typeface="Arial"/>
                <a:cs typeface="Arial"/>
              </a:rPr>
              <a:t>Example:</a:t>
            </a:r>
            <a:endParaRPr sz="1200">
              <a:latin typeface="Arial"/>
              <a:cs typeface="Arial"/>
            </a:endParaRPr>
          </a:p>
          <a:p>
            <a:pPr marL="12700" marR="292735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90">
                <a:latin typeface="Arial MT"/>
                <a:cs typeface="Arial MT"/>
              </a:rPr>
              <a:t>₦1.5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plan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85">
                <a:latin typeface="Arial MT"/>
                <a:cs typeface="Arial MT"/>
              </a:rPr>
              <a:t>₦6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unrealistic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spending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4 </a:t>
            </a:r>
            <a:r>
              <a:rPr dirty="0" sz="1200">
                <a:latin typeface="Arial MT"/>
                <a:cs typeface="Arial MT"/>
              </a:rPr>
              <a:t>months’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10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days.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15"/>
              </a:lnSpc>
            </a:pPr>
            <a:r>
              <a:rPr dirty="0" sz="1200">
                <a:latin typeface="Arial MT"/>
                <a:cs typeface="Arial MT"/>
              </a:rPr>
              <a:t>That’s 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red </a:t>
            </a:r>
            <a:r>
              <a:rPr dirty="0" sz="1200" spc="-20" b="1">
                <a:latin typeface="Arial"/>
                <a:cs typeface="Arial"/>
              </a:rPr>
              <a:t>flag</a:t>
            </a:r>
            <a:r>
              <a:rPr dirty="0" sz="1200" spc="-2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matches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level.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Rule: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 marR="11620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trip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budget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aligns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regular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earnings.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0">
                <a:latin typeface="Arial MT"/>
                <a:cs typeface="Arial MT"/>
              </a:rPr>
              <a:t> over-</a:t>
            </a:r>
            <a:r>
              <a:rPr dirty="0" sz="1200">
                <a:latin typeface="Arial MT"/>
                <a:cs typeface="Arial MT"/>
              </a:rPr>
              <a:t>project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lifestyle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for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purposes.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200" b="1">
                <a:latin typeface="Arial"/>
                <a:cs typeface="Arial"/>
              </a:rPr>
              <a:t>Study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Visa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cover: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spcBef>
                <a:spcPts val="1345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Tuition</a:t>
            </a:r>
            <a:r>
              <a:rPr dirty="0" sz="1200" spc="-6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Fees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Living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Expenses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(12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months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minimum)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38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Books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Academic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Materials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Medical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Insurance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064885" cy="1089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5.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Extra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Cushion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(minimum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$5,000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recommended)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 MT"/>
              <a:cs typeface="Arial MT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“extra”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isn’t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luxury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comfort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readiness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against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exchange</a:t>
            </a:r>
            <a:r>
              <a:rPr dirty="0" sz="1200" spc="-20">
                <a:latin typeface="Arial MT"/>
                <a:cs typeface="Arial MT"/>
              </a:rPr>
              <a:t> rate </a:t>
            </a:r>
            <a:r>
              <a:rPr dirty="0" sz="1200" spc="-10">
                <a:latin typeface="Arial MT"/>
                <a:cs typeface="Arial MT"/>
              </a:rPr>
              <a:t>fluctuations.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295"/>
              </a:spcBef>
            </a:pPr>
            <a:r>
              <a:rPr dirty="0" sz="1200" b="1">
                <a:latin typeface="Arial"/>
                <a:cs typeface="Arial"/>
              </a:rPr>
              <a:t>Example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-10" b="1">
                <a:latin typeface="Arial"/>
                <a:cs typeface="Arial"/>
              </a:rPr>
              <a:t> Canada: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1722840"/>
          <a:ext cx="3832860" cy="1448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58110"/>
                <a:gridCol w="1097914"/>
              </a:tblGrid>
              <a:tr h="191770">
                <a:tc>
                  <a:txBody>
                    <a:bodyPr/>
                    <a:lstStyle/>
                    <a:p>
                      <a:pPr algn="ctr" marL="10795">
                        <a:lnSpc>
                          <a:spcPts val="1325"/>
                        </a:lnSpc>
                      </a:pPr>
                      <a:r>
                        <a:rPr dirty="0" sz="1200" spc="-20" b="1">
                          <a:latin typeface="Arial"/>
                          <a:cs typeface="Arial"/>
                        </a:rPr>
                        <a:t>Item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Amount</a:t>
                      </a:r>
                      <a:r>
                        <a:rPr dirty="0" sz="1200" spc="-5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(CAD)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Tuition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$16,000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Living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Expenses</a:t>
                      </a:r>
                      <a:r>
                        <a:rPr dirty="0" sz="12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(12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months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×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$2,000)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$24,000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Books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&amp;</a:t>
                      </a:r>
                      <a:r>
                        <a:rPr dirty="0" sz="12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Supplies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$7,000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Medical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Insurance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$1,500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Extra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Fund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$5,000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POF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Required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7145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$53,500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44500" y="3356864"/>
            <a:ext cx="6820534" cy="26746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37655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2-</a:t>
            </a:r>
            <a:r>
              <a:rPr dirty="0" sz="1200">
                <a:latin typeface="Arial MT"/>
                <a:cs typeface="Arial MT"/>
              </a:rPr>
              <a:t>year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program,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you’re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expected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years’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tuition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year’s </a:t>
            </a:r>
            <a:r>
              <a:rPr dirty="0" sz="1200" b="1">
                <a:latin typeface="Arial"/>
                <a:cs typeface="Arial"/>
              </a:rPr>
              <a:t>living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expenses.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each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country’s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updated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requirement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(see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next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section).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Golden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Rule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Study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Abroad: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better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more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than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enough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than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barely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enough.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55"/>
              </a:spcBef>
            </a:pPr>
            <a:r>
              <a:rPr dirty="0" sz="1200" b="1">
                <a:latin typeface="Arial"/>
                <a:cs typeface="Arial"/>
              </a:rPr>
              <a:t>Permanent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Residence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(PR)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/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Express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Entry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Each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immigration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system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Canada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Express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Entry)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published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table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changes yearly.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45"/>
              </a:lnSpc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liquid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accessible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locked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fixed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assets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loans.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0"/>
              </a:spcBef>
            </a:pPr>
            <a:r>
              <a:rPr dirty="0" sz="1200" b="1">
                <a:latin typeface="Arial"/>
                <a:cs typeface="Arial"/>
              </a:rPr>
              <a:t>Example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(Canada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-10" b="1">
                <a:latin typeface="Arial"/>
                <a:cs typeface="Arial"/>
              </a:rPr>
              <a:t> Update):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25450" y="6232356"/>
          <a:ext cx="3014345" cy="1449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45235"/>
                <a:gridCol w="1692275"/>
              </a:tblGrid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Family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Members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Minimum</a:t>
                      </a:r>
                      <a:r>
                        <a:rPr dirty="0" sz="12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Funds</a:t>
                      </a:r>
                      <a:r>
                        <a:rPr dirty="0" sz="12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(CAD)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1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$14,700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2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$18,400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3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$22,100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4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$26,000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5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$29,000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50">
                          <a:latin typeface="Arial MT"/>
                          <a:cs typeface="Arial MT"/>
                        </a:rPr>
                        <a:t>6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90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$32,000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444500" y="7866380"/>
            <a:ext cx="6525259" cy="1662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check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official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IRCC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website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before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applying,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exchange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rates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affect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values.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5"/>
              </a:spcBef>
            </a:pPr>
            <a:endParaRPr sz="1200">
              <a:latin typeface="Arial MT"/>
              <a:cs typeface="Arial MT"/>
            </a:endParaRPr>
          </a:p>
          <a:p>
            <a:pPr marL="12700" marR="311785">
              <a:lnSpc>
                <a:spcPts val="1550"/>
              </a:lnSpc>
            </a:pPr>
            <a:r>
              <a:rPr dirty="0" sz="1350" b="1">
                <a:latin typeface="Arial"/>
                <a:cs typeface="Arial"/>
              </a:rPr>
              <a:t>Question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2: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What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Other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Documents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Can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Used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as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 Aside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from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Bank </a:t>
            </a:r>
            <a:r>
              <a:rPr dirty="0" sz="1350" spc="-10" b="1">
                <a:latin typeface="Arial"/>
                <a:cs typeface="Arial"/>
              </a:rPr>
              <a:t>Statement?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200">
                <a:latin typeface="Arial MT"/>
                <a:cs typeface="Arial MT"/>
              </a:rPr>
              <a:t>While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recognized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also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accept: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Fixed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deposits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maturity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ownership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details)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Investment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certificates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(mutual</a:t>
            </a:r>
            <a:r>
              <a:rPr dirty="0" sz="1200" spc="-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funds,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treasury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bills,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etc.)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583045" cy="69234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265" indent="-227965">
              <a:lnSpc>
                <a:spcPts val="1410"/>
              </a:lnSpc>
              <a:spcBef>
                <a:spcPts val="10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educational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letters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Scholarship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grants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Pension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gratuity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retirees)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Property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receipts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(if </a:t>
            </a:r>
            <a:r>
              <a:rPr dirty="0" sz="1200" spc="-10">
                <a:latin typeface="Arial MT"/>
                <a:cs typeface="Arial MT"/>
              </a:rPr>
              <a:t>verified)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Corporate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dividend</a:t>
            </a:r>
            <a:r>
              <a:rPr dirty="0" sz="1200" spc="-10">
                <a:latin typeface="Arial MT"/>
                <a:cs typeface="Arial MT"/>
              </a:rPr>
              <a:t> statements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However,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alternative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still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liquidity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ownership.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dirty="0" sz="1350" b="1">
                <a:latin typeface="Arial"/>
                <a:cs typeface="Arial"/>
              </a:rPr>
              <a:t>Question</a:t>
            </a:r>
            <a:r>
              <a:rPr dirty="0" sz="1350" spc="-4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3: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Who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Can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Provide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POF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for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Sponsor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20" b="1">
                <a:latin typeface="Arial"/>
                <a:cs typeface="Arial"/>
              </a:rPr>
              <a:t>Who?</a:t>
            </a:r>
            <a:endParaRPr sz="1350">
              <a:latin typeface="Arial"/>
              <a:cs typeface="Arial"/>
            </a:endParaRPr>
          </a:p>
          <a:p>
            <a:pPr marL="12700" marR="2273300">
              <a:lnSpc>
                <a:spcPts val="2780"/>
              </a:lnSpc>
              <a:spcBef>
                <a:spcPts val="31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misunderstood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application.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confirm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thing: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070"/>
              </a:lnSpc>
            </a:pPr>
            <a:r>
              <a:rPr dirty="0" sz="1200" b="1">
                <a:latin typeface="Arial"/>
                <a:cs typeface="Arial"/>
              </a:rPr>
              <a:t>Is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money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truly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available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applicant’s</a:t>
            </a:r>
            <a:r>
              <a:rPr dirty="0" sz="1200" spc="-20" b="1">
                <a:latin typeface="Arial"/>
                <a:cs typeface="Arial"/>
              </a:rPr>
              <a:t> use?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200">
              <a:latin typeface="Arial"/>
              <a:cs typeface="Arial"/>
            </a:endParaRPr>
          </a:p>
          <a:p>
            <a:pPr marL="12700" marR="207645">
              <a:lnSpc>
                <a:spcPts val="1380"/>
              </a:lnSpc>
              <a:spcBef>
                <a:spcPts val="5"/>
              </a:spcBef>
            </a:pP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parents’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relatives’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accounts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common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Africa,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often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leads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rejections </a:t>
            </a:r>
            <a:r>
              <a:rPr dirty="0" sz="1200">
                <a:latin typeface="Arial MT"/>
                <a:cs typeface="Arial MT"/>
              </a:rPr>
              <a:t>especially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postgraduate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students.</a:t>
            </a:r>
            <a:endParaRPr sz="1200">
              <a:latin typeface="Arial MT"/>
              <a:cs typeface="Arial MT"/>
            </a:endParaRPr>
          </a:p>
          <a:p>
            <a:pPr marL="55244">
              <a:lnSpc>
                <a:spcPct val="100000"/>
              </a:lnSpc>
              <a:spcBef>
                <a:spcPts val="1295"/>
              </a:spcBef>
            </a:pPr>
            <a:r>
              <a:rPr dirty="0" sz="1200" b="1">
                <a:latin typeface="Arial"/>
                <a:cs typeface="Arial"/>
              </a:rPr>
              <a:t>Undergraduate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Applicants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(Below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23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Years)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father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mother’s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sponsor,</a:t>
            </a:r>
            <a:r>
              <a:rPr dirty="0" sz="1200" spc="-10">
                <a:latin typeface="Arial MT"/>
                <a:cs typeface="Arial MT"/>
              </a:rPr>
              <a:t> provided: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4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relationship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documented.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employment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source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verifiable.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 b="1">
                <a:latin typeface="Arial"/>
                <a:cs typeface="Arial"/>
              </a:rPr>
              <a:t>Postgraduate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Applicants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(23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Years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Above)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Avoid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sponsor’s</a:t>
            </a:r>
            <a:r>
              <a:rPr dirty="0" sz="1200" spc="-10">
                <a:latin typeface="Arial MT"/>
                <a:cs typeface="Arial MT"/>
              </a:rPr>
              <a:t> account.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expect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adult,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funds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should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10" b="1">
                <a:latin typeface="Arial"/>
                <a:cs typeface="Arial"/>
              </a:rPr>
              <a:t> custody.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40"/>
              </a:spcBef>
            </a:pPr>
            <a:r>
              <a:rPr dirty="0" sz="1200" b="1">
                <a:latin typeface="Arial"/>
                <a:cs typeface="Arial"/>
              </a:rPr>
              <a:t>Personal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Example: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95400"/>
              </a:lnSpc>
              <a:spcBef>
                <a:spcPts val="40"/>
              </a:spcBef>
            </a:pPr>
            <a:r>
              <a:rPr dirty="0" sz="1200">
                <a:latin typeface="Arial MT"/>
                <a:cs typeface="Arial MT"/>
              </a:rPr>
              <a:t>During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wife’s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Canada,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though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transferred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her </a:t>
            </a:r>
            <a:r>
              <a:rPr dirty="0" sz="1200">
                <a:latin typeface="Arial MT"/>
                <a:cs typeface="Arial MT"/>
              </a:rPr>
              <a:t>account.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could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were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available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use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was </a:t>
            </a:r>
            <a:r>
              <a:rPr dirty="0" sz="1200">
                <a:latin typeface="Arial MT"/>
                <a:cs typeface="Arial MT"/>
              </a:rPr>
              <a:t>approved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first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attempt.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 b="1">
                <a:latin typeface="Arial"/>
                <a:cs typeface="Arial"/>
              </a:rPr>
              <a:t>Flymatas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Recommendation: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Below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23 years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→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Sponsor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(parents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only).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23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years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→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0">
                <a:latin typeface="Arial MT"/>
                <a:cs typeface="Arial MT"/>
              </a:rPr>
              <a:t> account.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6830" rIns="0" bIns="0" rtlCol="0" vert="horz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0"/>
              </a:spcBef>
            </a:pPr>
            <a:r>
              <a:rPr dirty="0"/>
              <a:t>SECTION</a:t>
            </a:r>
            <a:r>
              <a:rPr dirty="0" spc="-35"/>
              <a:t> </a:t>
            </a:r>
            <a:r>
              <a:rPr dirty="0"/>
              <a:t>TWO:</a:t>
            </a:r>
            <a:r>
              <a:rPr dirty="0" spc="-35"/>
              <a:t> </a:t>
            </a:r>
            <a:r>
              <a:rPr dirty="0"/>
              <a:t>SOURCES,</a:t>
            </a:r>
            <a:r>
              <a:rPr dirty="0" spc="-30"/>
              <a:t> </a:t>
            </a:r>
            <a:r>
              <a:rPr dirty="0"/>
              <a:t>SPONSORS</a:t>
            </a:r>
            <a:r>
              <a:rPr dirty="0" spc="-45"/>
              <a:t> </a:t>
            </a:r>
            <a:r>
              <a:rPr dirty="0" spc="-50"/>
              <a:t>&amp; </a:t>
            </a:r>
            <a:r>
              <a:rPr dirty="0"/>
              <a:t>LUMP</a:t>
            </a:r>
            <a:r>
              <a:rPr dirty="0" spc="-105"/>
              <a:t> </a:t>
            </a:r>
            <a:r>
              <a:rPr dirty="0"/>
              <a:t>SUM</a:t>
            </a:r>
            <a:r>
              <a:rPr dirty="0" spc="-45"/>
              <a:t> </a:t>
            </a:r>
            <a:r>
              <a:rPr dirty="0" spc="-10"/>
              <a:t>MANAGEMENT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44500" y="1310131"/>
            <a:ext cx="6871334" cy="8173084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50" b="1" i="1">
                <a:latin typeface="Arial"/>
                <a:cs typeface="Arial"/>
              </a:rPr>
              <a:t>How</a:t>
            </a:r>
            <a:r>
              <a:rPr dirty="0" sz="1350" spc="-3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to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Build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and</a:t>
            </a:r>
            <a:r>
              <a:rPr dirty="0" sz="1350" spc="-3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Defend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the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Legitimacy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of</a:t>
            </a:r>
            <a:r>
              <a:rPr dirty="0" sz="1350" spc="-15" b="1" i="1">
                <a:latin typeface="Arial"/>
                <a:cs typeface="Arial"/>
              </a:rPr>
              <a:t> </a:t>
            </a:r>
            <a:r>
              <a:rPr dirty="0" sz="1350" b="1" i="1">
                <a:latin typeface="Arial"/>
                <a:cs typeface="Arial"/>
              </a:rPr>
              <a:t>Your</a:t>
            </a:r>
            <a:r>
              <a:rPr dirty="0" sz="1350" spc="-20" b="1" i="1">
                <a:latin typeface="Arial"/>
                <a:cs typeface="Arial"/>
              </a:rPr>
              <a:t> </a:t>
            </a:r>
            <a:r>
              <a:rPr dirty="0" sz="1350" spc="-10" b="1" i="1">
                <a:latin typeface="Arial"/>
                <a:cs typeface="Arial"/>
              </a:rPr>
              <a:t>Funds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4: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What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Is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Lump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0" b="1">
                <a:latin typeface="Arial"/>
                <a:cs typeface="Arial"/>
              </a:rPr>
              <a:t>Sum?</a:t>
            </a:r>
            <a:endParaRPr sz="1800">
              <a:latin typeface="Arial"/>
              <a:cs typeface="Arial"/>
            </a:endParaRPr>
          </a:p>
          <a:p>
            <a:pPr marL="12700" marR="199390">
              <a:lnSpc>
                <a:spcPts val="1380"/>
              </a:lnSpc>
              <a:spcBef>
                <a:spcPts val="145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lump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sum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refers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large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unusual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amount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enters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bank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0">
                <a:latin typeface="Arial MT"/>
                <a:cs typeface="Arial MT"/>
              </a:rPr>
              <a:t> suddenly </a:t>
            </a:r>
            <a:r>
              <a:rPr dirty="0" sz="1200">
                <a:latin typeface="Arial MT"/>
                <a:cs typeface="Arial MT"/>
              </a:rPr>
              <a:t>especially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inconsistent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normal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transaction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pattern.</a:t>
            </a:r>
            <a:endParaRPr sz="1200">
              <a:latin typeface="Arial MT"/>
              <a:cs typeface="Arial MT"/>
            </a:endParaRPr>
          </a:p>
          <a:p>
            <a:pPr marL="12700" marR="902969">
              <a:lnSpc>
                <a:spcPts val="2780"/>
              </a:lnSpc>
              <a:spcBef>
                <a:spcPts val="275"/>
              </a:spcBef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trained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detect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such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irregular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deposits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immediately.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example: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040"/>
              </a:lnSpc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normally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receives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45">
                <a:latin typeface="Arial MT"/>
                <a:cs typeface="Arial MT"/>
              </a:rPr>
              <a:t>₦200,000–₦500,000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monthly, 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suddenly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80">
                <a:latin typeface="Arial MT"/>
                <a:cs typeface="Arial MT"/>
              </a:rPr>
              <a:t>₦2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₦10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appears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explanation,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raises</a:t>
            </a:r>
            <a:r>
              <a:rPr dirty="0" sz="1200" spc="-10">
                <a:latin typeface="Arial MT"/>
                <a:cs typeface="Arial MT"/>
              </a:rPr>
              <a:t> suspicion.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sz="1200">
                <a:latin typeface="Arial MT"/>
                <a:cs typeface="Arial MT"/>
              </a:rPr>
              <a:t>Officers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ask: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320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Where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did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this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money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come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from?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Is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it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 loan,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 sale,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or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artificial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credit?</a:t>
            </a:r>
            <a:endParaRPr sz="1200">
              <a:latin typeface="Arial"/>
              <a:cs typeface="Arial"/>
            </a:endParaRPr>
          </a:p>
          <a:p>
            <a:pPr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 i="1">
                <a:latin typeface="Arial"/>
                <a:cs typeface="Arial"/>
              </a:rPr>
              <a:t>Is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it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really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available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20" i="1">
                <a:latin typeface="Arial"/>
                <a:cs typeface="Arial"/>
              </a:rPr>
              <a:t>use?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0"/>
              </a:spcBef>
            </a:pPr>
            <a:endParaRPr sz="1200">
              <a:latin typeface="Arial"/>
              <a:cs typeface="Arial"/>
            </a:endParaRPr>
          </a:p>
          <a:p>
            <a:pPr marL="12700" marR="54102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They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don’t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reject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because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amount,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but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because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uncertainty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around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its </a:t>
            </a:r>
            <a:r>
              <a:rPr dirty="0" sz="1200" spc="-10" b="1">
                <a:latin typeface="Arial"/>
                <a:cs typeface="Arial"/>
              </a:rPr>
              <a:t>source.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6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5: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</a:t>
            </a:r>
            <a:r>
              <a:rPr dirty="0" sz="1800" spc="-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Manage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Lump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Sum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spc="-10" b="1">
                <a:latin typeface="Arial"/>
                <a:cs typeface="Arial"/>
              </a:rPr>
              <a:t>Properly?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Managing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 lump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all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about </a:t>
            </a:r>
            <a:r>
              <a:rPr dirty="0" sz="1200" spc="-10" b="1">
                <a:latin typeface="Arial"/>
                <a:cs typeface="Arial"/>
              </a:rPr>
              <a:t>documentation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clarity.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05"/>
              </a:lnSpc>
            </a:pP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provide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evidence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showing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where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money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came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from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why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it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entered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account</a:t>
            </a:r>
            <a:r>
              <a:rPr dirty="0" sz="1200" spc="-10">
                <a:latin typeface="Arial MT"/>
                <a:cs typeface="Arial MT"/>
              </a:rPr>
              <a:t>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Acceptable</a:t>
            </a:r>
            <a:r>
              <a:rPr dirty="0" sz="1350" spc="-5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Evidence</a:t>
            </a:r>
            <a:r>
              <a:rPr dirty="0" sz="1350" spc="-5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Includes: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50"/>
              </a:spcBef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Sales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Receipts: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Land,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property,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car,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equipment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documents.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75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Gift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Declarations: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signed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letter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giver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relationship.</a:t>
            </a:r>
            <a:endParaRPr sz="1200">
              <a:latin typeface="Arial MT"/>
              <a:cs typeface="Arial MT"/>
            </a:endParaRPr>
          </a:p>
          <a:p>
            <a:pPr marL="469900" marR="149860" indent="-228600">
              <a:lnSpc>
                <a:spcPts val="1370"/>
              </a:lnSpc>
              <a:spcBef>
                <a:spcPts val="65"/>
              </a:spcBef>
              <a:buFont typeface="Arial MT"/>
              <a:buAutoNum type="arabicPeriod"/>
              <a:tabLst>
                <a:tab pos="469900" algn="l"/>
              </a:tabLst>
            </a:pPr>
            <a:r>
              <a:rPr dirty="0" sz="1200" b="1">
                <a:latin typeface="Arial"/>
                <a:cs typeface="Arial"/>
              </a:rPr>
              <a:t>Bank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Transfer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Narrations: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Consistent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transaction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references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such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“Payment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4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building </a:t>
            </a:r>
            <a:r>
              <a:rPr dirty="0" sz="1200" i="1">
                <a:latin typeface="Arial"/>
                <a:cs typeface="Arial"/>
              </a:rPr>
              <a:t>supervision,”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“Loan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repayment,”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“Business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contract</a:t>
            </a:r>
            <a:r>
              <a:rPr dirty="0" sz="1200" spc="-10" i="1">
                <a:latin typeface="Arial"/>
                <a:cs typeface="Arial"/>
              </a:rPr>
              <a:t> settlement.”</a:t>
            </a:r>
            <a:endParaRPr sz="1200">
              <a:latin typeface="Arial"/>
              <a:cs typeface="Arial"/>
            </a:endParaRPr>
          </a:p>
          <a:p>
            <a:pPr marL="470534" indent="-229235">
              <a:lnSpc>
                <a:spcPts val="1325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Invoices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Contracts: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owners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consultants.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Font typeface="Arial MT"/>
              <a:buAutoNum type="arabicPeriod"/>
              <a:tabLst>
                <a:tab pos="470534" algn="l"/>
              </a:tabLst>
            </a:pPr>
            <a:r>
              <a:rPr dirty="0" sz="1200" b="1">
                <a:latin typeface="Arial"/>
                <a:cs typeface="Arial"/>
              </a:rPr>
              <a:t>Loan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Documents: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registered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institution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(see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Question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12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later).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Smart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Advice: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large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inflow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backup-</a:t>
            </a:r>
            <a:r>
              <a:rPr dirty="0" sz="1200" b="1">
                <a:latin typeface="Arial"/>
                <a:cs typeface="Arial"/>
              </a:rPr>
              <a:t>story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that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matches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life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income</a:t>
            </a:r>
            <a:r>
              <a:rPr dirty="0" sz="1200" spc="-10" b="1">
                <a:latin typeface="Arial"/>
                <a:cs typeface="Arial"/>
              </a:rPr>
              <a:t> pattern.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“If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doesn’t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believable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will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write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own </a:t>
            </a:r>
            <a:r>
              <a:rPr dirty="0" sz="1200" spc="-10">
                <a:latin typeface="Arial MT"/>
                <a:cs typeface="Arial MT"/>
              </a:rPr>
              <a:t>version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it.”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00">
              <a:latin typeface="Arial MT"/>
              <a:cs typeface="Arial MT"/>
            </a:endParaRPr>
          </a:p>
          <a:p>
            <a:pPr marL="12700" marR="779780">
              <a:lnSpc>
                <a:spcPts val="2080"/>
              </a:lnSpc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6: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Do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Need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to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Build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My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Account</a:t>
            </a:r>
            <a:r>
              <a:rPr dirty="0" sz="1800" spc="-1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Ahead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My </a:t>
            </a:r>
            <a:r>
              <a:rPr dirty="0" sz="1800" spc="-10" b="1">
                <a:latin typeface="Arial"/>
                <a:cs typeface="Arial"/>
              </a:rPr>
              <a:t>Application?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32307"/>
            <a:ext cx="6794500" cy="9099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Absolutely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 b="1">
                <a:latin typeface="Arial"/>
                <a:cs typeface="Arial"/>
              </a:rPr>
              <a:t>yes.</a:t>
            </a:r>
            <a:endParaRPr sz="1200">
              <a:latin typeface="Arial"/>
              <a:cs typeface="Arial"/>
            </a:endParaRPr>
          </a:p>
          <a:p>
            <a:pPr marL="12700" marR="42037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POF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journey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doesn’t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print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statement,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starts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months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before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your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visa </a:t>
            </a:r>
            <a:r>
              <a:rPr dirty="0" sz="1200" spc="-10" b="1">
                <a:latin typeface="Arial"/>
                <a:cs typeface="Arial"/>
              </a:rPr>
              <a:t>submission.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00"/>
              </a:spcBef>
            </a:pPr>
            <a:r>
              <a:rPr dirty="0" sz="1350" b="1">
                <a:latin typeface="Arial"/>
                <a:cs typeface="Arial"/>
              </a:rPr>
              <a:t>How</a:t>
            </a:r>
            <a:r>
              <a:rPr dirty="0" sz="1350" spc="-1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to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Build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Your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Account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Strategically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There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three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main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methods,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depending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profile:</a:t>
            </a:r>
            <a:endParaRPr sz="1200">
              <a:latin typeface="Arial MT"/>
              <a:cs typeface="Arial MT"/>
            </a:endParaRPr>
          </a:p>
          <a:p>
            <a:pPr marL="202565" indent="-189865">
              <a:lnSpc>
                <a:spcPct val="100000"/>
              </a:lnSpc>
              <a:spcBef>
                <a:spcPts val="1325"/>
              </a:spcBef>
              <a:buFont typeface="Arial"/>
              <a:buAutoNum type="arabicPeriod"/>
              <a:tabLst>
                <a:tab pos="202565" algn="l"/>
              </a:tabLst>
            </a:pPr>
            <a:r>
              <a:rPr dirty="0" sz="1350" b="1">
                <a:latin typeface="Arial"/>
                <a:cs typeface="Arial"/>
              </a:rPr>
              <a:t>Salary</a:t>
            </a:r>
            <a:r>
              <a:rPr dirty="0" sz="1350" spc="-4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Earner</a:t>
            </a:r>
            <a:r>
              <a:rPr dirty="0" sz="1350" spc="-1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Strategy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employed,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show: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Regular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inflows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(salary,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bonuses,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allowances).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Consistent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savings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pattern.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Responsible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spending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habits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emptying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monthly).</a:t>
            </a:r>
            <a:endParaRPr sz="1200">
              <a:latin typeface="Arial MT"/>
              <a:cs typeface="Arial MT"/>
            </a:endParaRPr>
          </a:p>
          <a:p>
            <a:pPr marL="55244">
              <a:lnSpc>
                <a:spcPts val="1410"/>
              </a:lnSpc>
              <a:spcBef>
                <a:spcPts val="1340"/>
              </a:spcBef>
            </a:pPr>
            <a:r>
              <a:rPr dirty="0" sz="1200" spc="-10">
                <a:latin typeface="Arial MT"/>
                <a:cs typeface="Arial MT"/>
              </a:rPr>
              <a:t>Example: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80">
                <a:latin typeface="Arial MT"/>
                <a:cs typeface="Arial MT"/>
              </a:rPr>
              <a:t>₦2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million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monthly,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spending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around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₦600,000–₦800,000.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Save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rest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intentionally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20">
                <a:latin typeface="Arial MT"/>
                <a:cs typeface="Arial MT"/>
              </a:rPr>
              <a:t> goal.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creates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strong,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believable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profile.</a:t>
            </a:r>
            <a:endParaRPr sz="1200">
              <a:latin typeface="Arial"/>
              <a:cs typeface="Arial"/>
            </a:endParaRPr>
          </a:p>
          <a:p>
            <a:pPr marL="55244">
              <a:lnSpc>
                <a:spcPct val="100000"/>
              </a:lnSpc>
              <a:spcBef>
                <a:spcPts val="1320"/>
              </a:spcBef>
            </a:pPr>
            <a:r>
              <a:rPr dirty="0" sz="1200" i="1">
                <a:latin typeface="Arial"/>
                <a:cs typeface="Arial"/>
              </a:rPr>
              <a:t>Embassies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love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salary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accounts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that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show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discipline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and</a:t>
            </a:r>
            <a:r>
              <a:rPr dirty="0" sz="1200" spc="-10" i="1">
                <a:latin typeface="Arial"/>
                <a:cs typeface="Arial"/>
              </a:rPr>
              <a:t> continuity.</a:t>
            </a:r>
            <a:endParaRPr sz="1200">
              <a:latin typeface="Arial"/>
              <a:cs typeface="Arial"/>
            </a:endParaRPr>
          </a:p>
          <a:p>
            <a:pPr marL="202565" indent="-189865">
              <a:lnSpc>
                <a:spcPct val="100000"/>
              </a:lnSpc>
              <a:spcBef>
                <a:spcPts val="1350"/>
              </a:spcBef>
              <a:buFont typeface="Arial"/>
              <a:buAutoNum type="arabicPeriod" startAt="2"/>
              <a:tabLst>
                <a:tab pos="202565" algn="l"/>
              </a:tabLst>
            </a:pPr>
            <a:r>
              <a:rPr dirty="0" sz="1350" b="1">
                <a:latin typeface="Arial"/>
                <a:cs typeface="Arial"/>
              </a:rPr>
              <a:t>Business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Owner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Trader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Strategy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 </a:t>
            </a:r>
            <a:r>
              <a:rPr dirty="0" sz="1200" spc="-10">
                <a:latin typeface="Arial MT"/>
                <a:cs typeface="Arial MT"/>
              </a:rPr>
              <a:t>self-</a:t>
            </a:r>
            <a:r>
              <a:rPr dirty="0" sz="1200">
                <a:latin typeface="Arial MT"/>
                <a:cs typeface="Arial MT"/>
              </a:rPr>
              <a:t>employed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run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business: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4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Ensure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registered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(CAC,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tax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ID,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etc.).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business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account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transactions.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When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transferring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account,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use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descriptions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“Profit</a:t>
            </a:r>
            <a:r>
              <a:rPr dirty="0" sz="1200" spc="-10" i="1">
                <a:latin typeface="Arial"/>
                <a:cs typeface="Arial"/>
              </a:rPr>
              <a:t> transfer”</a:t>
            </a:r>
            <a:endParaRPr sz="1200">
              <a:latin typeface="Arial"/>
              <a:cs typeface="Arial"/>
            </a:endParaRPr>
          </a:p>
          <a:p>
            <a:pPr marL="469900">
              <a:lnSpc>
                <a:spcPts val="1385"/>
              </a:lnSpc>
            </a:pP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“Personal</a:t>
            </a:r>
            <a:r>
              <a:rPr dirty="0" sz="1200" spc="-10" i="1">
                <a:latin typeface="Arial"/>
                <a:cs typeface="Arial"/>
              </a:rPr>
              <a:t> savings.”</a:t>
            </a:r>
            <a:endParaRPr sz="1200">
              <a:latin typeface="Arial"/>
              <a:cs typeface="Arial"/>
            </a:endParaRPr>
          </a:p>
          <a:p>
            <a:pPr lvl="1" marL="469265" indent="-227965">
              <a:lnSpc>
                <a:spcPts val="141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invoices,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receipts,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contracts,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supplier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proofs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large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transactions.</a:t>
            </a:r>
            <a:endParaRPr sz="12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Font typeface="Symbol"/>
              <a:buChar char=""/>
            </a:pPr>
            <a:endParaRPr sz="1200">
              <a:latin typeface="Arial MT"/>
              <a:cs typeface="Arial MT"/>
            </a:endParaRPr>
          </a:p>
          <a:p>
            <a:pPr marL="12700" marR="345440" indent="4254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can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explain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Financial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Explanation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(LFE)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profits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were </a:t>
            </a:r>
            <a:r>
              <a:rPr dirty="0" sz="1200">
                <a:latin typeface="Arial MT"/>
                <a:cs typeface="Arial MT"/>
              </a:rPr>
              <a:t>transferred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study,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visa,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purpose.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  <a:spcBef>
                <a:spcPts val="1310"/>
              </a:spcBef>
            </a:pPr>
            <a:r>
              <a:rPr dirty="0" sz="1200" spc="-10" b="1">
                <a:latin typeface="Arial"/>
                <a:cs typeface="Arial"/>
              </a:rPr>
              <a:t>Warning:</a:t>
            </a:r>
            <a:endParaRPr sz="1200">
              <a:latin typeface="Arial"/>
              <a:cs typeface="Arial"/>
            </a:endParaRPr>
          </a:p>
          <a:p>
            <a:pPr marL="12700" marR="3556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 MT"/>
                <a:cs typeface="Arial MT"/>
              </a:rPr>
              <a:t>If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registered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doesn’t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look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consistent,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doubt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your </a:t>
            </a:r>
            <a:r>
              <a:rPr dirty="0" sz="1200">
                <a:latin typeface="Arial MT"/>
                <a:cs typeface="Arial MT"/>
              </a:rPr>
              <a:t>source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</a:t>
            </a:r>
            <a:endParaRPr sz="1200">
              <a:latin typeface="Arial MT"/>
              <a:cs typeface="Arial MT"/>
            </a:endParaRPr>
          </a:p>
          <a:p>
            <a:pPr marL="12700" marR="139065">
              <a:lnSpc>
                <a:spcPts val="1380"/>
              </a:lnSpc>
            </a:pPr>
            <a:r>
              <a:rPr dirty="0" sz="1200">
                <a:latin typeface="Arial MT"/>
                <a:cs typeface="Arial MT"/>
              </a:rPr>
              <a:t>Always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business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evidence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photos,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tax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clearance,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registration certificates.</a:t>
            </a:r>
            <a:endParaRPr sz="1200">
              <a:latin typeface="Arial MT"/>
              <a:cs typeface="Arial MT"/>
            </a:endParaRPr>
          </a:p>
          <a:p>
            <a:pPr marL="202565" indent="-189865">
              <a:lnSpc>
                <a:spcPct val="100000"/>
              </a:lnSpc>
              <a:spcBef>
                <a:spcPts val="1305"/>
              </a:spcBef>
              <a:buFont typeface="Arial"/>
              <a:buAutoNum type="arabicPeriod" startAt="3"/>
              <a:tabLst>
                <a:tab pos="202565" algn="l"/>
              </a:tabLst>
            </a:pPr>
            <a:r>
              <a:rPr dirty="0" sz="1350" b="1">
                <a:latin typeface="Arial"/>
                <a:cs typeface="Arial"/>
              </a:rPr>
              <a:t>Investor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Passive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Earner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Strategy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earn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through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investments,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crypto,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shares,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rent: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spcBef>
                <a:spcPts val="133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official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transaction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statements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dividend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summaries.</a:t>
            </a:r>
            <a:endParaRPr sz="1200">
              <a:latin typeface="Arial"/>
              <a:cs typeface="Arial"/>
            </a:endParaRPr>
          </a:p>
          <a:p>
            <a:pPr lvl="1"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Show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consistent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inflows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over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rent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6</a:t>
            </a:r>
            <a:r>
              <a:rPr dirty="0" sz="1200" spc="-10">
                <a:latin typeface="Arial MT"/>
                <a:cs typeface="Arial MT"/>
              </a:rPr>
              <a:t> months).</a:t>
            </a:r>
            <a:endParaRPr sz="1200">
              <a:latin typeface="Arial MT"/>
              <a:cs typeface="Arial MT"/>
            </a:endParaRPr>
          </a:p>
          <a:p>
            <a:pPr lvl="1" marL="469265" indent="-227965">
              <a:lnSpc>
                <a:spcPts val="141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Avoid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sudden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bulk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transfers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without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paper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trail.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200">
                <a:latin typeface="Arial MT"/>
                <a:cs typeface="Arial MT"/>
              </a:rPr>
              <a:t>Visa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officers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don’t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hate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large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balances;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hate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unexplained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ones.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44500" y="426211"/>
            <a:ext cx="6440805" cy="501523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2700" marR="5080">
              <a:lnSpc>
                <a:spcPts val="2060"/>
              </a:lnSpc>
              <a:spcBef>
                <a:spcPts val="250"/>
              </a:spcBef>
            </a:pPr>
            <a:r>
              <a:rPr dirty="0" sz="1800" b="1">
                <a:latin typeface="Arial"/>
                <a:cs typeface="Arial"/>
              </a:rPr>
              <a:t>Question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7: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How Do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</a:t>
            </a:r>
            <a:r>
              <a:rPr dirty="0" sz="1800" spc="-2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Prove</a:t>
            </a:r>
            <a:r>
              <a:rPr dirty="0" sz="1800" spc="-2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Legality</a:t>
            </a:r>
            <a:r>
              <a:rPr dirty="0" sz="1800" spc="-4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of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the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Funds</a:t>
            </a:r>
            <a:r>
              <a:rPr dirty="0" sz="1800" spc="-35" b="1">
                <a:latin typeface="Arial"/>
                <a:cs typeface="Arial"/>
              </a:rPr>
              <a:t> </a:t>
            </a:r>
            <a:r>
              <a:rPr dirty="0" sz="1800" b="1">
                <a:latin typeface="Arial"/>
                <a:cs typeface="Arial"/>
              </a:rPr>
              <a:t>in</a:t>
            </a:r>
            <a:r>
              <a:rPr dirty="0" sz="1800" spc="-30" b="1">
                <a:latin typeface="Arial"/>
                <a:cs typeface="Arial"/>
              </a:rPr>
              <a:t> </a:t>
            </a:r>
            <a:r>
              <a:rPr dirty="0" sz="1800" spc="-25" b="1">
                <a:latin typeface="Arial"/>
                <a:cs typeface="Arial"/>
              </a:rPr>
              <a:t>My </a:t>
            </a:r>
            <a:r>
              <a:rPr dirty="0" sz="1800" spc="-10" b="1">
                <a:latin typeface="Arial"/>
                <a:cs typeface="Arial"/>
              </a:rPr>
              <a:t>Account?</a:t>
            </a:r>
            <a:endParaRPr sz="1800">
              <a:latin typeface="Arial"/>
              <a:cs typeface="Arial"/>
            </a:endParaRPr>
          </a:p>
          <a:p>
            <a:pPr marL="12700" marR="995044">
              <a:lnSpc>
                <a:spcPts val="2770"/>
              </a:lnSpc>
              <a:spcBef>
                <a:spcPts val="30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where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most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applicants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fail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it’s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reason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refusal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notes</a:t>
            </a:r>
            <a:r>
              <a:rPr dirty="0" sz="1200" spc="-10">
                <a:latin typeface="Arial MT"/>
                <a:cs typeface="Arial MT"/>
              </a:rPr>
              <a:t> like: </a:t>
            </a:r>
            <a:r>
              <a:rPr dirty="0" sz="1200">
                <a:latin typeface="Arial MT"/>
                <a:cs typeface="Arial MT"/>
              </a:rPr>
              <a:t>“I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satisfied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available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use.”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030"/>
              </a:spcBef>
            </a:pP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legality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availability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must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combine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documentation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explanation.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1: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Write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Strong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Letter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of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Financial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Explanation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(LFE)</a:t>
            </a:r>
            <a:endParaRPr sz="1350">
              <a:latin typeface="Arial"/>
              <a:cs typeface="Arial"/>
            </a:endParaRPr>
          </a:p>
          <a:p>
            <a:pPr marL="12700" marR="2047239">
              <a:lnSpc>
                <a:spcPts val="1380"/>
              </a:lnSpc>
              <a:spcBef>
                <a:spcPts val="1435"/>
              </a:spcBef>
            </a:pPr>
            <a:r>
              <a:rPr dirty="0" sz="1200">
                <a:latin typeface="Arial MT"/>
                <a:cs typeface="Arial MT"/>
              </a:rPr>
              <a:t>This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short,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tells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funds. </a:t>
            </a:r>
            <a:r>
              <a:rPr dirty="0" sz="1200">
                <a:latin typeface="Arial MT"/>
                <a:cs typeface="Arial MT"/>
              </a:rPr>
              <a:t>It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should</a:t>
            </a:r>
            <a:r>
              <a:rPr dirty="0" sz="1200" spc="-10">
                <a:latin typeface="Arial MT"/>
                <a:cs typeface="Arial MT"/>
              </a:rPr>
              <a:t> include: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10"/>
              </a:lnSpc>
              <a:spcBef>
                <a:spcPts val="1295"/>
              </a:spcBef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Source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income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(salary,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business,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sales).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80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Date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nature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lump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(e.g.,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property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sale,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family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gift).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37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How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money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relates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travel</a:t>
            </a:r>
            <a:r>
              <a:rPr dirty="0" sz="1200" spc="-10">
                <a:latin typeface="Arial MT"/>
                <a:cs typeface="Arial MT"/>
              </a:rPr>
              <a:t> purpose.</a:t>
            </a:r>
            <a:endParaRPr sz="1200">
              <a:latin typeface="Arial MT"/>
              <a:cs typeface="Arial MT"/>
            </a:endParaRPr>
          </a:p>
          <a:p>
            <a:pPr marL="469265" indent="-227965">
              <a:lnSpc>
                <a:spcPts val="1405"/>
              </a:lnSpc>
              <a:buSzPct val="83333"/>
              <a:buFont typeface="Symbol"/>
              <a:buChar char=""/>
              <a:tabLst>
                <a:tab pos="469265" algn="l"/>
              </a:tabLst>
            </a:pPr>
            <a:r>
              <a:rPr dirty="0" sz="1200">
                <a:latin typeface="Arial MT"/>
                <a:cs typeface="Arial MT"/>
              </a:rPr>
              <a:t>Proof that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funds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readily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available</a:t>
            </a:r>
            <a:r>
              <a:rPr dirty="0" sz="1200" spc="-2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for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your</a:t>
            </a:r>
            <a:r>
              <a:rPr dirty="0" sz="1200" spc="-20" i="1">
                <a:latin typeface="Arial"/>
                <a:cs typeface="Arial"/>
              </a:rPr>
              <a:t> use.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spcBef>
                <a:spcPts val="1355"/>
              </a:spcBef>
            </a:pPr>
            <a:r>
              <a:rPr dirty="0" sz="1200">
                <a:latin typeface="Arial MT"/>
                <a:cs typeface="Arial MT"/>
              </a:rPr>
              <a:t>Flymatas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Tip: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Keep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LFE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simple,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factual,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0">
                <a:latin typeface="Arial MT"/>
                <a:cs typeface="Arial MT"/>
              </a:rPr>
              <a:t> confident.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Avoid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emotional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religious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stories,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consular’s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want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clarity,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not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compassion.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40"/>
              </a:spcBef>
            </a:pPr>
            <a:r>
              <a:rPr dirty="0" sz="1350" b="1">
                <a:latin typeface="Arial"/>
                <a:cs typeface="Arial"/>
              </a:rPr>
              <a:t>Step</a:t>
            </a:r>
            <a:r>
              <a:rPr dirty="0" sz="1350" spc="-2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2:</a:t>
            </a:r>
            <a:r>
              <a:rPr dirty="0" sz="1350" spc="10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Attach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Back-</a:t>
            </a:r>
            <a:r>
              <a:rPr dirty="0" sz="1350" b="1">
                <a:latin typeface="Arial"/>
                <a:cs typeface="Arial"/>
              </a:rPr>
              <a:t>Up</a:t>
            </a:r>
            <a:r>
              <a:rPr dirty="0" sz="1350" spc="-2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Documents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>
                <a:latin typeface="Arial MT"/>
                <a:cs typeface="Arial MT"/>
              </a:rPr>
              <a:t>Attach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every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document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that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supports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your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LFE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story.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200" b="1">
                <a:latin typeface="Arial"/>
                <a:cs typeface="Arial"/>
              </a:rPr>
              <a:t>Common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Back-</a:t>
            </a:r>
            <a:r>
              <a:rPr dirty="0" sz="1200" b="1">
                <a:latin typeface="Arial"/>
                <a:cs typeface="Arial"/>
              </a:rPr>
              <a:t>Ups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Include:</a:t>
            </a:r>
            <a:endParaRPr sz="1200">
              <a:latin typeface="Arial"/>
              <a:cs typeface="Arial"/>
            </a:endParaRPr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25450" y="5642568"/>
          <a:ext cx="5066665" cy="16624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725"/>
                <a:gridCol w="4015740"/>
              </a:tblGrid>
              <a:tr h="191770">
                <a:tc>
                  <a:txBody>
                    <a:bodyPr/>
                    <a:lstStyle/>
                    <a:p>
                      <a:pPr marL="314960">
                        <a:lnSpc>
                          <a:spcPts val="1325"/>
                        </a:lnSpc>
                      </a:pPr>
                      <a:r>
                        <a:rPr dirty="0" sz="1200" spc="-20" b="1">
                          <a:latin typeface="Arial"/>
                          <a:cs typeface="Arial"/>
                        </a:rPr>
                        <a:t>Type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175">
                        <a:lnSpc>
                          <a:spcPts val="1325"/>
                        </a:lnSpc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Example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Document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Property</a:t>
                      </a:r>
                      <a:r>
                        <a:rPr dirty="0" sz="12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Sale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Deed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Assignment,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Sale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Agreement,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Receipt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Payment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Business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CAC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Certificate,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Tax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ID,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Business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Invoice,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Contract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Paper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Gift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Gift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Letter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Bank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Evidence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Transfer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27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Investment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Treasury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Bill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Certificate,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Mutual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Fund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 Statement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20">
                          <a:latin typeface="Arial MT"/>
                          <a:cs typeface="Arial MT"/>
                        </a:rPr>
                        <a:t>Loan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Official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Loan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Offer</a:t>
                      </a:r>
                      <a:r>
                        <a:rPr dirty="0" sz="12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Letter,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Repayment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Schedule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2133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Inheritance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Will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Extract,</a:t>
                      </a:r>
                      <a:r>
                        <a:rPr dirty="0" sz="12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Estate</a:t>
                      </a:r>
                      <a:r>
                        <a:rPr dirty="0" sz="12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Lawyer</a:t>
                      </a:r>
                      <a:r>
                        <a:rPr dirty="0" sz="12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Letter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  <a:tr h="191770">
                <a:tc>
                  <a:txBody>
                    <a:bodyPr/>
                    <a:lstStyle/>
                    <a:p>
                      <a:pPr marL="31750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 spc="-10">
                          <a:latin typeface="Arial MT"/>
                          <a:cs typeface="Arial MT"/>
                        </a:rPr>
                        <a:t>Crypto/Gold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ts val="1355"/>
                        </a:lnSpc>
                        <a:spcBef>
                          <a:spcPts val="55"/>
                        </a:spcBef>
                      </a:pPr>
                      <a:r>
                        <a:rPr dirty="0" sz="1200">
                          <a:latin typeface="Arial MT"/>
                          <a:cs typeface="Arial MT"/>
                        </a:rPr>
                        <a:t>Transaction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Record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Wallet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or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>
                          <a:latin typeface="Arial MT"/>
                          <a:cs typeface="Arial MT"/>
                        </a:rPr>
                        <a:t>Dealer</a:t>
                      </a:r>
                      <a:r>
                        <a:rPr dirty="0" sz="12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200" spc="-10">
                          <a:latin typeface="Arial MT"/>
                          <a:cs typeface="Arial MT"/>
                        </a:rPr>
                        <a:t>Receipt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</a:tr>
            </a:tbl>
          </a:graphicData>
        </a:graphic>
      </p:graphicFrame>
      <p:sp>
        <p:nvSpPr>
          <p:cNvPr id="4" name="object 4" descr=""/>
          <p:cNvSpPr txBox="1"/>
          <p:nvPr/>
        </p:nvSpPr>
        <p:spPr>
          <a:xfrm>
            <a:off x="444500" y="7488428"/>
            <a:ext cx="6049010" cy="199008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415"/>
              </a:lnSpc>
              <a:spcBef>
                <a:spcPts val="100"/>
              </a:spcBef>
            </a:pPr>
            <a:r>
              <a:rPr dirty="0" sz="1200" i="1">
                <a:latin typeface="Arial"/>
                <a:cs typeface="Arial"/>
              </a:rPr>
              <a:t>However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explanations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like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i="1">
                <a:latin typeface="Arial"/>
                <a:cs typeface="Arial"/>
              </a:rPr>
              <a:t>“sale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of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land”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have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become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overused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suspicious.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85"/>
              </a:lnSpc>
            </a:pPr>
            <a:r>
              <a:rPr dirty="0" sz="1200">
                <a:latin typeface="Arial MT"/>
                <a:cs typeface="Arial MT"/>
              </a:rPr>
              <a:t>Embassies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now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recognize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recurring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vendor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names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repetitive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patterns.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410"/>
              </a:lnSpc>
            </a:pPr>
            <a:r>
              <a:rPr dirty="0" sz="1200">
                <a:latin typeface="Arial MT"/>
                <a:cs typeface="Arial MT"/>
              </a:rPr>
              <a:t>Be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creative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and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truthful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there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many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genuine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financial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stories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beyond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land</a:t>
            </a:r>
            <a:r>
              <a:rPr dirty="0" sz="1200" spc="-10">
                <a:latin typeface="Arial MT"/>
                <a:cs typeface="Arial MT"/>
              </a:rPr>
              <a:t> sales.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z="1350" b="1">
                <a:latin typeface="Arial"/>
                <a:cs typeface="Arial"/>
              </a:rPr>
              <a:t>Alternative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Legal</a:t>
            </a:r>
            <a:r>
              <a:rPr dirty="0" sz="1350" spc="-35" b="1">
                <a:latin typeface="Arial"/>
                <a:cs typeface="Arial"/>
              </a:rPr>
              <a:t> </a:t>
            </a:r>
            <a:r>
              <a:rPr dirty="0" sz="1350" b="1">
                <a:latin typeface="Arial"/>
                <a:cs typeface="Arial"/>
              </a:rPr>
              <a:t>Fund</a:t>
            </a:r>
            <a:r>
              <a:rPr dirty="0" sz="1350" spc="-30" b="1">
                <a:latin typeface="Arial"/>
                <a:cs typeface="Arial"/>
              </a:rPr>
              <a:t> </a:t>
            </a:r>
            <a:r>
              <a:rPr dirty="0" sz="1350" spc="-10" b="1">
                <a:latin typeface="Arial"/>
                <a:cs typeface="Arial"/>
              </a:rPr>
              <a:t>Sources</a:t>
            </a:r>
            <a:endParaRPr sz="1350">
              <a:latin typeface="Arial"/>
              <a:cs typeface="Arial"/>
            </a:endParaRPr>
          </a:p>
          <a:p>
            <a:pPr marL="470534" indent="-229235">
              <a:lnSpc>
                <a:spcPts val="1410"/>
              </a:lnSpc>
              <a:spcBef>
                <a:spcPts val="1340"/>
              </a:spcBef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Sale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gold,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jewelry,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personal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assets.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Shares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inheritance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deceased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parents.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Liquidation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 capital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assets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cooperative</a:t>
            </a:r>
            <a:r>
              <a:rPr dirty="0" sz="1200" spc="-10">
                <a:latin typeface="Arial MT"/>
                <a:cs typeface="Arial MT"/>
              </a:rPr>
              <a:t> savings.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38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Lease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of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commercial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properties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production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plants.</a:t>
            </a:r>
            <a:endParaRPr sz="1200">
              <a:latin typeface="Arial MT"/>
              <a:cs typeface="Arial MT"/>
            </a:endParaRPr>
          </a:p>
          <a:p>
            <a:pPr marL="470534" indent="-229235">
              <a:lnSpc>
                <a:spcPts val="1410"/>
              </a:lnSpc>
              <a:buAutoNum type="arabicPeriod"/>
              <a:tabLst>
                <a:tab pos="470534" algn="l"/>
              </a:tabLst>
            </a:pPr>
            <a:r>
              <a:rPr dirty="0" sz="1200">
                <a:latin typeface="Arial MT"/>
                <a:cs typeface="Arial MT"/>
              </a:rPr>
              <a:t>Support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parents,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friends,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family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(with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solid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proof).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 rot="2700000">
            <a:off x="960808" y="4807947"/>
            <a:ext cx="5836440" cy="4572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600"/>
              </a:lnSpc>
            </a:pP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Flymatas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Visa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>
                <a:solidFill>
                  <a:srgbClr val="3F3F00"/>
                </a:solidFill>
                <a:latin typeface="Arial MT"/>
                <a:cs typeface="Arial MT"/>
              </a:rPr>
              <a:t>Varisty</a:t>
            </a:r>
            <a:r>
              <a:rPr dirty="0" sz="3600" spc="-5">
                <a:solidFill>
                  <a:srgbClr val="3F3F00"/>
                </a:solidFill>
                <a:latin typeface="Arial MT"/>
                <a:cs typeface="Arial MT"/>
              </a:rPr>
              <a:t> </a:t>
            </a:r>
            <a:r>
              <a:rPr dirty="0" sz="3600" spc="-10">
                <a:solidFill>
                  <a:srgbClr val="3F3F00"/>
                </a:solidFill>
                <a:latin typeface="Arial MT"/>
                <a:cs typeface="Arial MT"/>
              </a:rPr>
              <a:t>Series</a:t>
            </a:r>
            <a:endParaRPr sz="3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Company/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hp</dc:creator>
  <dcterms:created xsi:type="dcterms:W3CDTF">2025-10-23T14:22:33Z</dcterms:created>
  <dcterms:modified xsi:type="dcterms:W3CDTF">2025-10-23T14:22:33Z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2025-10-22T00:00:00Z</vt:filetime>
  </property>
  <property fmtid="{D5CDD505-2E9C-101B-9397-08002B2CF9AE}" pid="3" name="Creator">
    <vt:lpwstr>Acrobat PDFMaker 25 for Word</vt:lpwstr>
  </property>
  <property fmtid="{D5CDD505-2E9C-101B-9397-08002B2CF9AE}" pid="4" name="LastSaved">
    <vt:filetime>2025-10-23T00:00:00Z</vt:filetime>
  </property>
  <property fmtid="{D5CDD505-2E9C-101B-9397-08002B2CF9AE}" pid="5" name="Producer">
    <vt:lpwstr>Adobe PDF Library 25.1.150</vt:lpwstr>
  </property>
  <property fmtid="{D5CDD505-2E9C-101B-9397-08002B2CF9AE}" pid="6" name="SourceModified">
    <vt:lpwstr>D:20251021171138</vt:lpwstr>
  </property>
</Properties>
</file>